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12" r:id="rId1"/>
  </p:sldMasterIdLst>
  <p:notesMasterIdLst>
    <p:notesMasterId r:id="rId43"/>
  </p:notesMasterIdLst>
  <p:handoutMasterIdLst>
    <p:handoutMasterId r:id="rId44"/>
  </p:handoutMasterIdLst>
  <p:sldIdLst>
    <p:sldId id="256" r:id="rId2"/>
    <p:sldId id="288" r:id="rId3"/>
    <p:sldId id="289" r:id="rId4"/>
    <p:sldId id="260" r:id="rId5"/>
    <p:sldId id="290" r:id="rId6"/>
    <p:sldId id="257" r:id="rId7"/>
    <p:sldId id="272" r:id="rId8"/>
    <p:sldId id="274" r:id="rId9"/>
    <p:sldId id="275" r:id="rId10"/>
    <p:sldId id="299" r:id="rId11"/>
    <p:sldId id="283" r:id="rId12"/>
    <p:sldId id="259" r:id="rId13"/>
    <p:sldId id="296" r:id="rId14"/>
    <p:sldId id="258" r:id="rId15"/>
    <p:sldId id="281" r:id="rId16"/>
    <p:sldId id="264" r:id="rId17"/>
    <p:sldId id="261" r:id="rId18"/>
    <p:sldId id="262" r:id="rId19"/>
    <p:sldId id="263" r:id="rId20"/>
    <p:sldId id="278" r:id="rId21"/>
    <p:sldId id="279" r:id="rId22"/>
    <p:sldId id="265" r:id="rId23"/>
    <p:sldId id="267" r:id="rId24"/>
    <p:sldId id="280" r:id="rId25"/>
    <p:sldId id="268" r:id="rId26"/>
    <p:sldId id="269" r:id="rId27"/>
    <p:sldId id="273" r:id="rId28"/>
    <p:sldId id="282" r:id="rId29"/>
    <p:sldId id="276" r:id="rId30"/>
    <p:sldId id="277" r:id="rId31"/>
    <p:sldId id="284" r:id="rId32"/>
    <p:sldId id="285" r:id="rId33"/>
    <p:sldId id="286" r:id="rId34"/>
    <p:sldId id="287" r:id="rId35"/>
    <p:sldId id="297" r:id="rId36"/>
    <p:sldId id="298" r:id="rId37"/>
    <p:sldId id="270" r:id="rId38"/>
    <p:sldId id="291" r:id="rId39"/>
    <p:sldId id="292" r:id="rId40"/>
    <p:sldId id="293" r:id="rId41"/>
    <p:sldId id="294" r:id="rId4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8" autoAdjust="0"/>
    <p:restoredTop sz="82198" autoAdjust="0"/>
  </p:normalViewPr>
  <p:slideViewPr>
    <p:cSldViewPr snapToGrid="0" snapToObjects="1">
      <p:cViewPr>
        <p:scale>
          <a:sx n="78" d="100"/>
          <a:sy n="78" d="100"/>
        </p:scale>
        <p:origin x="330" y="6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1" d="100"/>
          <a:sy n="71" d="100"/>
        </p:scale>
        <p:origin x="-2632" y="-120"/>
      </p:cViewPr>
      <p:guideLst>
        <p:guide orient="horz" pos="3127"/>
        <p:guide pos="2142"/>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96DE3CF5-855C-4362-824F-6E79D7A95BF9}" type="datetimeFigureOut">
              <a:rPr lang="en-ZA" smtClean="0"/>
              <a:pPr/>
              <a:t>2014/04/10</a:t>
            </a:fld>
            <a:endParaRPr lang="en-ZA"/>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4A9B4D66-6614-4C82-983D-126C9012C26D}" type="slidenum">
              <a:rPr lang="en-ZA" smtClean="0"/>
              <a:pPr/>
              <a:t>‹#›</a:t>
            </a:fld>
            <a:endParaRPr lang="en-ZA"/>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FA14864-DBC9-764B-B067-C7A3AB698132}" type="datetimeFigureOut">
              <a:rPr lang="en-US" smtClean="0"/>
              <a:pPr/>
              <a:t>4/10/2014</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5"/>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46E4CAC-EEEB-4C4D-8ECC-B415768CB192}" type="slidenum">
              <a:rPr lang="en-US" smtClean="0"/>
              <a:pPr/>
              <a:t>‹#›</a:t>
            </a:fld>
            <a:endParaRPr lang="en-US"/>
          </a:p>
        </p:txBody>
      </p:sp>
    </p:spTree>
    <p:extLst>
      <p:ext uri="{BB962C8B-B14F-4D97-AF65-F5344CB8AC3E}">
        <p14:creationId xmlns="" xmlns:p14="http://schemas.microsoft.com/office/powerpoint/2010/main" val="11610927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the five major sectors</a:t>
            </a:r>
            <a:r>
              <a:rPr lang="en-US" baseline="0" dirty="0" smtClean="0"/>
              <a:t> of trafficking that young children are forced into.</a:t>
            </a:r>
          </a:p>
          <a:p>
            <a:r>
              <a:rPr lang="en-US" baseline="0" dirty="0" smtClean="0"/>
              <a:t> The largest one being prostitution, which is the buying, selling, and trading of children for sexual purposes.</a:t>
            </a:r>
          </a:p>
          <a:p>
            <a:r>
              <a:rPr lang="en-US" baseline="0" dirty="0" smtClean="0"/>
              <a:t>  The second largest is domestic servitude, which is a performance of household services for an individual or a family, in these cases they are abused and not treated well.</a:t>
            </a:r>
          </a:p>
          <a:p>
            <a:r>
              <a:rPr lang="en-US" baseline="0" dirty="0" smtClean="0"/>
              <a:t> The third largest would be miscellaneous, where it could be a variety of different things such as: working in restaurants or begging on the streets for money.</a:t>
            </a:r>
          </a:p>
          <a:p>
            <a:r>
              <a:rPr lang="en-US" baseline="0" dirty="0" smtClean="0"/>
              <a:t> The main person that owns the child or children will make them beg on the streets for money and then they will give it to them.</a:t>
            </a:r>
          </a:p>
          <a:p>
            <a:r>
              <a:rPr lang="en-US" baseline="0" dirty="0" smtClean="0"/>
              <a:t> Fourth largest is agriculture, which is farming and outside work, they are not treated well and are mostly abused, money is not provided. The fifth largest is working in factories and sweatshops around the globe.</a:t>
            </a:r>
          </a:p>
          <a:p>
            <a:r>
              <a:rPr lang="en-US" baseline="0" dirty="0" smtClean="0"/>
              <a:t> Small children are sold to big companies in foreign countries where they are forced to live and work for small amounts of money or no money at all in unsuitable conditions and environment.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Victims fall prey</a:t>
            </a:r>
            <a:r>
              <a:rPr lang="en-US" baseline="0" dirty="0" smtClean="0"/>
              <a:t> to child trafficking mainly because of these reasons.</a:t>
            </a:r>
          </a:p>
          <a:p>
            <a:r>
              <a:rPr lang="en-US" baseline="0" dirty="0" smtClean="0"/>
              <a:t> Political instability in a country, meaning deaths or economic crisis can cause child trafficking to rise because the instability of the country makes these practices more convenient and less noticeable.</a:t>
            </a:r>
          </a:p>
          <a:p>
            <a:r>
              <a:rPr lang="en-US" baseline="0" dirty="0" smtClean="0"/>
              <a:t> Militarism is also another factor that victims can fall prey into because when a country is preparing their military for war or any other practice of that nature children can be trafficked to join such things.</a:t>
            </a:r>
          </a:p>
          <a:p>
            <a:r>
              <a:rPr lang="en-US" baseline="0" dirty="0" smtClean="0"/>
              <a:t> Civil unrest in a country can also draw many victims into child trafficking mainly because the group causing havoc in the country are involved in trafficking and try to recruit young children into their group by stealing them from their families or orphanages.</a:t>
            </a:r>
          </a:p>
          <a:p>
            <a:r>
              <a:rPr lang="en-US" baseline="0" dirty="0" smtClean="0"/>
              <a:t> Natural disasters in the homeland is one of the big reasons why victims fall prey to child trafficking.</a:t>
            </a:r>
          </a:p>
          <a:p>
            <a:r>
              <a:rPr lang="en-US" baseline="0" dirty="0" smtClean="0"/>
              <a:t> When natural disasters strike it can destroy homes, farmlands, buildings, etc.</a:t>
            </a:r>
          </a:p>
          <a:p>
            <a:r>
              <a:rPr lang="en-US" baseline="0" dirty="0" smtClean="0"/>
              <a:t> During that time the rise of child trafficking increases because sometimes parents sell their children for food, or the children are pulled out of school and forced to beg on the streets for money.</a:t>
            </a:r>
          </a:p>
          <a:p>
            <a:r>
              <a:rPr lang="en-US" baseline="0" dirty="0" smtClean="0"/>
              <a:t> Disaster pushes children and their families over the edge into destitution and desperation, which can lead to families sending away their young ones into the work force, which ends up in slavery.</a:t>
            </a:r>
          </a:p>
          <a:p>
            <a:r>
              <a:rPr lang="en-US" baseline="0" dirty="0" smtClean="0"/>
              <a:t> The last one, is promises of economic opportunities or a better life, which is a trick to get young children to believe that they will be well taken care of and that ends up with them trafficked around the world.</a:t>
            </a:r>
          </a:p>
          <a:p>
            <a:r>
              <a:rPr lang="en-US" baseline="0" dirty="0" smtClean="0"/>
              <a:t> This is one of the largest ways children are trafficked into believing that they will receive a better life.</a:t>
            </a:r>
          </a:p>
          <a:p>
            <a:r>
              <a:rPr lang="en-US" baseline="0" dirty="0" smtClean="0"/>
              <a:t> Also certain social and cultural practices increase vulnerability to traffickers.</a:t>
            </a:r>
          </a:p>
          <a:p>
            <a:r>
              <a:rPr lang="en-US" baseline="0" dirty="0" smtClean="0"/>
              <a:t> The fear of HIV/AIDS also makes young children increasingly attractive to traffickers, because of their innocence and purity.</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Gender and age in the trafficking</a:t>
            </a:r>
            <a:r>
              <a:rPr lang="en-US" baseline="0" dirty="0" smtClean="0"/>
              <a:t> world are very different for boys and girls.</a:t>
            </a:r>
          </a:p>
          <a:p>
            <a:r>
              <a:rPr lang="en-US" baseline="0" dirty="0" smtClean="0"/>
              <a:t> Mostly girls are trafficked but there are 20% of boys that are trafficked also mostly for labor, but prostitution is a part too.</a:t>
            </a:r>
          </a:p>
          <a:p>
            <a:r>
              <a:rPr lang="en-US" baseline="0" dirty="0" smtClean="0"/>
              <a:t> From human trafficking in general 50% of them are under 18 and 50% are adult, meaning above 18.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2"/>
            <a:r>
              <a:rPr lang="en-US" dirty="0" smtClean="0">
                <a:solidFill>
                  <a:srgbClr val="FF0000"/>
                </a:solidFill>
              </a:rPr>
              <a:t>The children are perceived to be criminals, sexual deviants or victims of their environment</a:t>
            </a:r>
          </a:p>
          <a:p>
            <a:pPr lvl="4"/>
            <a:r>
              <a:rPr lang="en-US" dirty="0" smtClean="0">
                <a:solidFill>
                  <a:srgbClr val="FF0000"/>
                </a:solidFill>
              </a:rPr>
              <a:t>Desperate for survival </a:t>
            </a:r>
          </a:p>
          <a:p>
            <a:pPr lvl="5"/>
            <a:r>
              <a:rPr lang="en-US" dirty="0" smtClean="0">
                <a:solidFill>
                  <a:srgbClr val="FF0000"/>
                </a:solidFill>
              </a:rPr>
              <a:t>Some are convinced the kids “choose” to sell their bodies for profit. </a:t>
            </a:r>
          </a:p>
          <a:p>
            <a:pPr lvl="6"/>
            <a:r>
              <a:rPr lang="en-US" dirty="0" smtClean="0">
                <a:solidFill>
                  <a:srgbClr val="FF0000"/>
                </a:solidFill>
              </a:rPr>
              <a:t>When in reality their being exploited, abused, and trafficked.</a:t>
            </a:r>
          </a:p>
          <a:p>
            <a:endParaRPr lang="en-US" dirty="0" smtClean="0"/>
          </a:p>
          <a:p>
            <a:r>
              <a:rPr lang="en-US" dirty="0" smtClean="0"/>
              <a:t>Sex traffickers target twelve to seventeen</a:t>
            </a:r>
            <a:r>
              <a:rPr lang="en-US" baseline="0" dirty="0" smtClean="0"/>
              <a:t> year old children as their top choice candidates. </a:t>
            </a:r>
          </a:p>
          <a:p>
            <a:r>
              <a:rPr lang="en-US" baseline="0" dirty="0" smtClean="0"/>
              <a:t>The idea is that any older and they start to lose their youthful appeal, while any younger and they may draw the attention of law enforcement.</a:t>
            </a:r>
          </a:p>
          <a:p>
            <a:r>
              <a:rPr lang="en-US" baseline="0" dirty="0" smtClean="0"/>
              <a:t> When the inner works of sex trafficking is exposed, people realize that no child would volunteer their bodies for such exploitation.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These are</a:t>
            </a:r>
            <a:r>
              <a:rPr lang="en-US" baseline="0" dirty="0" smtClean="0"/>
              <a:t> the four ways traffickers recruit and extract young children from their homes, families, orphanages, schools, etc.</a:t>
            </a:r>
          </a:p>
          <a:p>
            <a:r>
              <a:rPr lang="en-US" baseline="0" dirty="0" smtClean="0"/>
              <a:t> Traffickers only on rare occasions will abduct  a child from a neighborhood, doing so is a high risk however. </a:t>
            </a:r>
          </a:p>
          <a:p>
            <a:r>
              <a:rPr lang="en-US" baseline="0" dirty="0" smtClean="0"/>
              <a:t>The risk of the extensive search of that child is a great risk and if caught recruiters can face prosecution.</a:t>
            </a:r>
          </a:p>
          <a:p>
            <a:r>
              <a:rPr lang="en-US" baseline="0" dirty="0" smtClean="0"/>
              <a:t> Recruiters deceive middle to lower class families more easily with promises of a better life.</a:t>
            </a:r>
          </a:p>
          <a:p>
            <a:r>
              <a:rPr lang="en-US" baseline="0" dirty="0" smtClean="0"/>
              <a:t> They glamorize the though of a steady job, which causes parents to overlook the risks of sending their child off to another country. Teenagers might be promised modeling jobs or a high-paying job in the restaurant industry or a retail store.</a:t>
            </a:r>
          </a:p>
          <a:p>
            <a:r>
              <a:rPr lang="en-US" baseline="0" dirty="0" smtClean="0"/>
              <a:t> Sometimes parents of young children in rural areas are told that a wealthy family is in need of a servant or a nanny.</a:t>
            </a:r>
          </a:p>
          <a:p>
            <a:r>
              <a:rPr lang="en-US" baseline="0" dirty="0" smtClean="0"/>
              <a:t> All of these offers that recruiters make is to extract children from anyone who might care for them. </a:t>
            </a:r>
          </a:p>
          <a:p>
            <a:r>
              <a:rPr lang="en-US" baseline="0" dirty="0" smtClean="0"/>
              <a:t>The recruiters have no intention of fulfilling the promises they made, they intend to sell the children to a brothel, into factories, landowners, or slavery.</a:t>
            </a:r>
          </a:p>
          <a:p>
            <a:r>
              <a:rPr lang="en-US" baseline="0" dirty="0" smtClean="0"/>
              <a:t> Lower to middle class families with high goals of a better life can be vulnerable to traffickers.</a:t>
            </a:r>
          </a:p>
          <a:p>
            <a:r>
              <a:rPr lang="en-US" baseline="0" dirty="0" smtClean="0"/>
              <a:t> Parents with materialistic needs are at times willing to put their children in dangerous situations.</a:t>
            </a:r>
          </a:p>
          <a:p>
            <a:r>
              <a:rPr lang="en-US" baseline="0" dirty="0" smtClean="0"/>
              <a:t> It is not uncommon for parents to deliver a child to a recruiter even if they are fully aware that their child will be exploited. </a:t>
            </a:r>
          </a:p>
          <a:p>
            <a:r>
              <a:rPr lang="en-US" baseline="0" dirty="0" smtClean="0"/>
              <a:t>The recruiter might go to the full extent to even pay the parents with a cash advance of their child’s future earnings, with the promises of more payments to come.</a:t>
            </a:r>
          </a:p>
          <a:p>
            <a:r>
              <a:rPr lang="en-US" baseline="0" dirty="0" smtClean="0"/>
              <a:t> Recruiters make these arrangements to establish a steady trade in the region and so that other families see the recruiters credibility plus the financial rise of other families that sold their children and that might make them more willing to sell their own children.</a:t>
            </a:r>
          </a:p>
          <a:p>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Child is kept closely guarded and is stripped away of passports, birth certificates, identity cards, and any other documents. </a:t>
            </a:r>
          </a:p>
          <a:p>
            <a:r>
              <a:rPr lang="en-US" dirty="0" smtClean="0"/>
              <a:t>Most traffickers have a steady relationship</a:t>
            </a:r>
            <a:r>
              <a:rPr lang="en-US" baseline="0" dirty="0" smtClean="0"/>
              <a:t> with the slaveholder, they who the buyer will be before they recruit the child.</a:t>
            </a:r>
          </a:p>
          <a:p>
            <a:r>
              <a:rPr lang="en-US" baseline="0" dirty="0" smtClean="0"/>
              <a:t> Some traffickers act as both recruiter and operator of their own sex shop.</a:t>
            </a:r>
          </a:p>
          <a:p>
            <a:r>
              <a:rPr lang="en-US" baseline="0" dirty="0" smtClean="0"/>
              <a:t> The slaveholder quickly takes complete control of the child’s life, by stripping away documents. </a:t>
            </a:r>
          </a:p>
          <a:p>
            <a:r>
              <a:rPr lang="en-US" baseline="0" dirty="0" smtClean="0"/>
              <a:t>The child is guarded and locked in a room when not with an adult.</a:t>
            </a:r>
          </a:p>
          <a:p>
            <a:r>
              <a:rPr lang="en-US" baseline="0" dirty="0" smtClean="0"/>
              <a:t> There is usually no way of escape and if there is the child has no money, probably does not speak the local language, and does not know who to turn to for help.</a:t>
            </a:r>
          </a:p>
          <a:p>
            <a:r>
              <a:rPr lang="en-US" baseline="0" dirty="0" smtClean="0"/>
              <a:t> From past experiences some slave children would not trust the public officials or the police.</a:t>
            </a:r>
          </a:p>
          <a:p>
            <a:r>
              <a:rPr lang="en-US" baseline="0" dirty="0" smtClean="0"/>
              <a:t> The slaveholder manipulates the relationship of financial dependence with the child.</a:t>
            </a:r>
          </a:p>
          <a:p>
            <a:r>
              <a:rPr lang="en-US" baseline="0" dirty="0" smtClean="0"/>
              <a:t> Basic things such as: food, clothing and shelter are charged to the child’s “account”.</a:t>
            </a:r>
          </a:p>
          <a:p>
            <a:r>
              <a:rPr lang="en-US" baseline="0" dirty="0" smtClean="0"/>
              <a:t> Until that money is paid off the child is obligated to continue in the slaveholders service.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Almost</a:t>
            </a:r>
            <a:r>
              <a:rPr lang="en-US" baseline="0" dirty="0" smtClean="0"/>
              <a:t> all trafficked children are victims of an extreme act of violence </a:t>
            </a:r>
          </a:p>
          <a:p>
            <a:r>
              <a:rPr lang="en-US" dirty="0" smtClean="0"/>
              <a:t>Slaveholders use violence to imprint their dominance</a:t>
            </a:r>
          </a:p>
          <a:p>
            <a:pPr lvl="2"/>
            <a:r>
              <a:rPr lang="en-US" dirty="0" smtClean="0"/>
              <a:t>They never let the child slip out of a state of terror. </a:t>
            </a:r>
          </a:p>
          <a:p>
            <a:r>
              <a:rPr lang="en-US" dirty="0" smtClean="0"/>
              <a:t>For the slaveholders the child</a:t>
            </a:r>
            <a:r>
              <a:rPr lang="en-US" baseline="0" dirty="0" smtClean="0"/>
              <a:t> will have to learn to comply happily with whatever sexual act a client requests.</a:t>
            </a:r>
          </a:p>
          <a:p>
            <a:r>
              <a:rPr lang="en-US" baseline="0" dirty="0" smtClean="0"/>
              <a:t> If a client ever complains that the child was not the best he/she could be, brutal punishment will be given to them. </a:t>
            </a:r>
          </a:p>
          <a:p>
            <a:r>
              <a:rPr lang="en-US" baseline="0" dirty="0" smtClean="0"/>
              <a:t>The threat of violence becomes a huge force in the life of a child sex slave.</a:t>
            </a:r>
          </a:p>
          <a:p>
            <a:r>
              <a:rPr lang="en-US" baseline="0" dirty="0" smtClean="0"/>
              <a:t> The child knows that a failed escape attempt would result in a severe beating.</a:t>
            </a:r>
          </a:p>
          <a:p>
            <a:r>
              <a:rPr lang="en-US" baseline="0" dirty="0" smtClean="0"/>
              <a:t> The slaveholder may also threaten to harm the child’s family even if the child does manage to get away.</a:t>
            </a:r>
          </a:p>
          <a:p>
            <a:r>
              <a:rPr lang="en-US" baseline="0" dirty="0" smtClean="0"/>
              <a:t> To make sure the child does not try to escape the slaveholder may say some current news about family members, true or fake to make the child feel that they are watching family members.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scheme or plan that is made to the victim to believe that failure to perform an act would result in serious harm.</a:t>
            </a:r>
            <a:endParaRPr lang="en-US" baseline="0" dirty="0" smtClean="0"/>
          </a:p>
          <a:p>
            <a:r>
              <a:rPr lang="en-US" baseline="0" dirty="0" smtClean="0"/>
              <a:t>They force them to do what they want by threats of violence, threats to their loved ones, and they even go as far as to make them scared of authorities such as police, who could help them.</a:t>
            </a:r>
          </a:p>
          <a:p>
            <a:r>
              <a:rPr lang="en-US" baseline="0" dirty="0" smtClean="0"/>
              <a:t> They make them believe that the police is on their side and will even go to the extent to say that they are not from this country and will be in serious trouble.</a:t>
            </a:r>
          </a:p>
          <a:p>
            <a:r>
              <a:rPr lang="en-US" baseline="0" dirty="0" smtClean="0"/>
              <a:t> They being children and scared and in a different country most likely will go along with what their trafficker has said.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By the time they pay their fees for transportation they have collected more with food and shelter.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Once</a:t>
            </a:r>
            <a:r>
              <a:rPr lang="en-US" baseline="0" dirty="0" smtClean="0"/>
              <a:t> the victim has a debt to pay the cycle never stops.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The trafficker will continually add necessary items such as food and shelter onto their tab, so that they cannot be freed.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r>
              <a:rPr lang="en-US" dirty="0" smtClean="0"/>
              <a:t>Fines for not meeting daily quotas of service or “bad” behavior are also used by some trafficking operations to increase debt.</a:t>
            </a:r>
            <a:r>
              <a:rPr lang="en-US" baseline="0" dirty="0" smtClean="0"/>
              <a:t> </a:t>
            </a:r>
            <a:endParaRPr lang="en-US" dirty="0" smtClean="0"/>
          </a:p>
          <a:p>
            <a:r>
              <a:rPr lang="en-US" baseline="0" dirty="0" smtClean="0"/>
              <a:t>The only way they can pay off their debt is by prostitution or labor, even then they money they make does not necessarily go towards their debt.</a:t>
            </a:r>
          </a:p>
          <a:p>
            <a:r>
              <a:rPr lang="en-US" baseline="0" dirty="0" smtClean="0"/>
              <a:t> In fact </a:t>
            </a:r>
            <a:r>
              <a:rPr lang="en-US" dirty="0" smtClean="0"/>
              <a:t>Most trafficked victims rarely see the money they are supposedly earning and may not even know the specific amount of their debt.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Child trafficking is the industry of exploitation,</a:t>
            </a:r>
            <a:r>
              <a:rPr lang="en-US" baseline="0" dirty="0" smtClean="0"/>
              <a:t> most people are unaware of the idea that young children who sell their bodies for sex do not operate alone.</a:t>
            </a:r>
          </a:p>
          <a:p>
            <a:r>
              <a:rPr lang="en-US" baseline="0" dirty="0" smtClean="0"/>
              <a:t> An entire underground economy is built around sex slaves. Economic sectors profit from exploitation.</a:t>
            </a:r>
          </a:p>
          <a:p>
            <a:r>
              <a:rPr lang="en-US" baseline="0" dirty="0" smtClean="0"/>
              <a:t> Major cities around the globe host annual convention or other big events for the sex trade itself. </a:t>
            </a:r>
          </a:p>
          <a:p>
            <a:r>
              <a:rPr lang="en-US" baseline="0" dirty="0" smtClean="0"/>
              <a:t>The hotels, restaurants, night clubs, taxis, airports, etc. all benefit from the trades.</a:t>
            </a:r>
          </a:p>
          <a:p>
            <a:r>
              <a:rPr lang="en-US" baseline="0" dirty="0" smtClean="0"/>
              <a:t> A single child trafficked can bring significant benefits to the cities.</a:t>
            </a:r>
          </a:p>
          <a:p>
            <a:r>
              <a:rPr lang="en-US" baseline="0" dirty="0" smtClean="0"/>
              <a:t> The only people who do not gain financial benefits from the industry are the ones who the whole network depends on, which are the slaves.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Child</a:t>
            </a:r>
            <a:r>
              <a:rPr lang="en-US" baseline="0" dirty="0" smtClean="0"/>
              <a:t> trafficking is considered the modern day slavery.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has</a:t>
            </a:r>
            <a:r>
              <a:rPr lang="en-US" baseline="0" dirty="0" smtClean="0"/>
              <a:t> been an explosion in the demand for child prostitutes by sex tourists.</a:t>
            </a:r>
          </a:p>
          <a:p>
            <a:r>
              <a:rPr lang="en-US" baseline="0" dirty="0" smtClean="0"/>
              <a:t> They are perceived to cure illnesses and bring prosperity.</a:t>
            </a:r>
          </a:p>
          <a:p>
            <a:r>
              <a:rPr lang="en-US" baseline="0" dirty="0" smtClean="0"/>
              <a:t> Some people believe they will not transmit AIDS from child prostitutes, as children are seen to be pure.</a:t>
            </a:r>
          </a:p>
          <a:p>
            <a:r>
              <a:rPr lang="en-US" baseline="0" dirty="0" smtClean="0"/>
              <a:t> Traffickers respond to the demand and began to traffic children across boarders in large numbers.</a:t>
            </a:r>
          </a:p>
          <a:p>
            <a:r>
              <a:rPr lang="en-US" baseline="0" dirty="0" smtClean="0"/>
              <a:t> Trafficking is defined by the United Nations as the buying or selling of a person for exploitation through the idea of supply and demand. If there was no demand for young children as sex slaves then there would be no supply. </a:t>
            </a:r>
          </a:p>
          <a:p>
            <a:r>
              <a:rPr lang="en-US" baseline="0" dirty="0" smtClean="0"/>
              <a:t>However there is a large amount and according to the recent United States government report, at least 800,000 to 900,000 people, mostly young women and children are trafficked worldwide because of the demand.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the states in the United States</a:t>
            </a:r>
            <a:r>
              <a:rPr lang="en-US" baseline="0" dirty="0" smtClean="0"/>
              <a:t> that currently have trafficking activity.</a:t>
            </a:r>
          </a:p>
          <a:p>
            <a:r>
              <a:rPr lang="en-US" baseline="0" dirty="0" smtClean="0"/>
              <a:t> Every day there are more and more states which have trafficking activity within them.</a:t>
            </a:r>
          </a:p>
          <a:p>
            <a:r>
              <a:rPr lang="en-US" baseline="0" dirty="0" smtClean="0"/>
              <a:t> It is said that every 10 minutes, a person is trafficked into the United States.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Former President George</a:t>
            </a:r>
            <a:r>
              <a:rPr lang="en-US" baseline="0" dirty="0" smtClean="0"/>
              <a:t> W. Bush, speaking at the Nation Training Conference on human trafficking on July 16,2004 specifically mentioning about the supply and demand about this industry and that there is no way to end this business without first ending the demand.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Federal and state efforts focus on regulating the tourism industry to prevent sex tourism.</a:t>
            </a:r>
          </a:p>
          <a:p>
            <a:r>
              <a:rPr lang="en-US" dirty="0" smtClean="0"/>
              <a:t>Under</a:t>
            </a:r>
            <a:r>
              <a:rPr lang="en-US" baseline="0" dirty="0" smtClean="0"/>
              <a:t> the Title 18 of the United States Code section 1584 makes it a crime to force a person to work against his will.</a:t>
            </a:r>
          </a:p>
          <a:p>
            <a:r>
              <a:rPr lang="en-US" baseline="0" dirty="0" smtClean="0"/>
              <a:t> Section 1581 similarly makes it illegal to force a person to work through debt servitude. </a:t>
            </a:r>
          </a:p>
          <a:p>
            <a:r>
              <a:rPr lang="en-US" baseline="0" dirty="0" smtClean="0"/>
              <a:t>The Victims of Trafficking and Violence Protection Act of 2000 allowed for maximum sentences for traffickers, provided resources for protection, and assistance for victims of trafficking.</a:t>
            </a:r>
          </a:p>
          <a:p>
            <a:r>
              <a:rPr lang="en-US" baseline="0" dirty="0" smtClean="0"/>
              <a:t> Several state governments have taken action to address human trafficking in their borders, either through legislation or prevention activities.</a:t>
            </a:r>
          </a:p>
          <a:p>
            <a:r>
              <a:rPr lang="en-US" baseline="0" dirty="0" smtClean="0"/>
              <a:t> Florida state law prohibits forced labor, sex trafficking, and domestic servitude.</a:t>
            </a:r>
          </a:p>
          <a:p>
            <a:r>
              <a:rPr lang="en-US" baseline="0" dirty="0" smtClean="0"/>
              <a:t> As of 2006 Connecticut law prohibits forced work and makes trafficking a violation.</a:t>
            </a:r>
          </a:p>
          <a:p>
            <a:r>
              <a:rPr lang="en-US" baseline="0" dirty="0" smtClean="0"/>
              <a:t> Washington State was also the first state to pass a law criminalizing human trafficking in 2003.</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2004 the number of trafficking prosecutions were especially evident in Europe,</a:t>
            </a:r>
            <a:r>
              <a:rPr lang="en-US" baseline="0" dirty="0" smtClean="0"/>
              <a:t> Eurasia, and South Asia, which on the map is the darkest areas shaded.</a:t>
            </a:r>
          </a:p>
          <a:p>
            <a:r>
              <a:rPr lang="en-US" baseline="0" dirty="0" smtClean="0"/>
              <a:t> Even though such cases were a lot fewer in the Western Hemisphere, Africa, and the Near East, this statistic represents the number of criminal cases pursued. </a:t>
            </a:r>
          </a:p>
          <a:p>
            <a:r>
              <a:rPr lang="en-US" baseline="0" dirty="0" smtClean="0"/>
              <a:t>It does not give any number or idea of human trafficking victims across the world.</a:t>
            </a:r>
          </a:p>
          <a:p>
            <a:r>
              <a:rPr lang="en-US" baseline="0" dirty="0" smtClean="0"/>
              <a:t> This chart however does show that countries are finally trying to stop this from happening.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the impact on what trafficking has on society.</a:t>
            </a:r>
          </a:p>
          <a:p>
            <a:r>
              <a:rPr lang="en-US" dirty="0" smtClean="0"/>
              <a:t> Once trafficking has</a:t>
            </a:r>
            <a:r>
              <a:rPr lang="en-US" baseline="0" dirty="0" smtClean="0"/>
              <a:t> started in a particular country it is hard to control, therefore it fuels organized crime and continues to grow within that country and spread to other countries.</a:t>
            </a:r>
          </a:p>
          <a:p>
            <a:r>
              <a:rPr lang="en-US" baseline="0" dirty="0" smtClean="0"/>
              <a:t> Human capital of the countries deprive and public health becomes an issue because of the dangerous living conditions and the sexual diseases that come up with prostitution.</a:t>
            </a:r>
          </a:p>
          <a:p>
            <a:r>
              <a:rPr lang="en-US" baseline="0" dirty="0" smtClean="0"/>
              <a:t> It destroys government authority because the crime is “hidden” so well under prostitution and other ways that it is hard for the government to recognize whether it is child trafficking or not.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t>Mainly because of the health issues that are coming up with this crime. </a:t>
            </a:r>
          </a:p>
          <a:p>
            <a:r>
              <a:rPr lang="en-US" dirty="0" smtClean="0"/>
              <a:t>The</a:t>
            </a:r>
            <a:r>
              <a:rPr lang="en-US" baseline="0" dirty="0" smtClean="0"/>
              <a:t> health issues that are related to child trafficking depend on what sector of child trafficking the child is in.</a:t>
            </a:r>
          </a:p>
          <a:p>
            <a:r>
              <a:rPr lang="en-US" baseline="0" dirty="0" smtClean="0"/>
              <a:t>Children who live in dirty and crowded living conditions, coupled with poor nutrition, cause health conditions such as scabies, tuberculosis and other communicable diseases. </a:t>
            </a:r>
          </a:p>
          <a:p>
            <a:r>
              <a:rPr lang="en-US" baseline="0" dirty="0" smtClean="0"/>
              <a:t>When working in agriculture, sweatshop or construction conditions chronic back, hearing and vision problems may occur.</a:t>
            </a:r>
          </a:p>
          <a:p>
            <a:r>
              <a:rPr lang="en-US" baseline="0" dirty="0" smtClean="0"/>
              <a:t> Long-term untreated issues such as cardiovascular or respiratory problems, diabetes or cancer may be present.</a:t>
            </a:r>
          </a:p>
          <a:p>
            <a:r>
              <a:rPr lang="en-US" baseline="0" dirty="0" smtClean="0"/>
              <a:t> Bruises, scars and other signs of physical abuse and torture may be visible.</a:t>
            </a:r>
          </a:p>
          <a:p>
            <a:r>
              <a:rPr lang="en-US" baseline="0" dirty="0" smtClean="0"/>
              <a:t> Forced prostitution cause sexually transmitted infections, human papillomavirus, pelvic inflammatory disease, permanent damage to reproductive organs and HIV/AIDS.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They may suffer feelings of helplessness, shame, humiliation, denial, disbelief or culture shock from being in a strange country. Malnourishment</a:t>
            </a:r>
            <a:r>
              <a:rPr lang="en-US" baseline="0" dirty="0" smtClean="0"/>
              <a:t> is also a big key factor in the health issues. Especially in child victims malnourishment  and dental issues are present almost always. Additionally, children denied social, moral and spiritual development may suffer growth and developmental problems. </a:t>
            </a:r>
            <a:r>
              <a:rPr lang="en-US" sz="1200" kern="1200" baseline="0" dirty="0" smtClean="0">
                <a:solidFill>
                  <a:schemeClr val="tx1"/>
                </a:solidFill>
                <a:latin typeface="+mn-lt"/>
                <a:ea typeface="+mn-ea"/>
                <a:cs typeface="+mn-cs"/>
              </a:rPr>
              <a:t>Substance abuse problems or addictions either from being coerced into drug use by their traffickers or by turning to substance abuse to help cope with or mentally escape their desperate situations. </a:t>
            </a:r>
          </a:p>
          <a:p>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reason why not many have come forth and raised their voices against child trafficking</a:t>
            </a:r>
            <a:r>
              <a:rPr lang="en-US" baseline="0" dirty="0" smtClean="0"/>
              <a:t> is because many are in denial of the fact that this tragedy exists in our world and even in their own neighborhood.</a:t>
            </a:r>
          </a:p>
          <a:p>
            <a:r>
              <a:rPr lang="en-US" baseline="0" dirty="0" smtClean="0"/>
              <a:t> It is easy to ignore a problem and pretend it doesn’t exist then actually confront it.</a:t>
            </a:r>
          </a:p>
          <a:p>
            <a:r>
              <a:rPr lang="en-US" baseline="0" dirty="0" smtClean="0"/>
              <a:t> Especially something like Child trafficking, some people cannot put their minds around the idea that people buy and sell children for labor and prostitution.</a:t>
            </a:r>
          </a:p>
          <a:p>
            <a:r>
              <a:rPr lang="en-US" baseline="0" dirty="0" smtClean="0"/>
              <a:t> Also even if the topic is brought up it is so big and such a global problem that it will take a lot of time to control and a lot of effort from countries to control this within their own nation.</a:t>
            </a:r>
          </a:p>
          <a:p>
            <a:r>
              <a:rPr lang="en-US" baseline="0" dirty="0" smtClean="0"/>
              <a:t> Some countries are fueled by this industry, therefore shutting it down and stopping it would mean that they lose a lot of money.</a:t>
            </a:r>
          </a:p>
          <a:p>
            <a:r>
              <a:rPr lang="en-US" baseline="0" dirty="0" smtClean="0"/>
              <a:t> That is sometimes the reason why some countries close their eyes and let child trafficking go on, because it brings a great amount of profit and fuels their economy.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we do not open our voices and speak for child trafficking and their victims</a:t>
            </a:r>
            <a:r>
              <a:rPr lang="en-US" baseline="0" dirty="0" smtClean="0"/>
              <a:t> and how it should be stopped all of these points will happen.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Child trafficking will continue to grow and grow more out of control where it comes to a point that there is no way to stop it.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There is still time before that can happen, where we can actually do something to make a difference and stop this atrocity.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we do not speak </a:t>
            </a:r>
            <a:r>
              <a:rPr lang="en-US" sz="1200" dirty="0" smtClean="0">
                <a:solidFill>
                  <a:srgbClr val="FFFFFF"/>
                </a:solidFill>
              </a:rPr>
              <a:t>People will suffer in silence, not understanding the oppression that has gripped them,</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rPr>
              <a:t> Lives of our most vulnerable will continue to be shaped by a culture of exploitation, and most importantly we will miss a chance to proclaim a message of redemption and transformation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FFFFFF"/>
              </a:solidFill>
            </a:endParaRPr>
          </a:p>
          <a:p>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reason I chose</a:t>
            </a:r>
            <a:r>
              <a:rPr lang="en-US" baseline="0" dirty="0" smtClean="0"/>
              <a:t> to study this topic is mainly because I have always knew that child trafficking exists and in the back of my mind I knew not many people knew about this problem going on in not only our country but globally. It bothered me that child trafficking is covered and not talked about, so I decided to speak for those who could not speak and have the courage to show my peers the truth. Another reason I decided to choose this topic is because it hits close to home for me. I was born in Togo a western African country, and child trafficking not only exists it is not un common. Last year I read an article about a Ghana women in New Jersey trafficking women from Togo and making them work in her salon. She has been caught and prosecuted. But this story is also the main reason why I chose this topic.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prevention of child</a:t>
            </a:r>
            <a:r>
              <a:rPr lang="en-US" baseline="0" dirty="0" smtClean="0"/>
              <a:t> trafficking is hard, however there are ways to do so. </a:t>
            </a:r>
          </a:p>
          <a:p>
            <a:r>
              <a:rPr lang="en-US" baseline="0" dirty="0" smtClean="0"/>
              <a:t>While also prosecuting and punishing traffickers, national laws are being made to enable such actions.</a:t>
            </a:r>
          </a:p>
          <a:p>
            <a:r>
              <a:rPr lang="en-US" baseline="0" dirty="0" smtClean="0"/>
              <a:t> Also distributing information to the children and their parents are a good way to inform them about abuse inflicted on children who are trafficked and that </a:t>
            </a:r>
            <a:r>
              <a:rPr lang="en-US" sz="1200" kern="1200" baseline="0" dirty="0" smtClean="0">
                <a:solidFill>
                  <a:schemeClr val="tx1"/>
                </a:solidFill>
                <a:latin typeface="+mn-lt"/>
                <a:ea typeface="+mn-ea"/>
                <a:cs typeface="+mn-cs"/>
              </a:rPr>
              <a:t>migrate or are sent away from home to work or earn money for others will be trafficked.</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33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sz="2800" dirty="0" smtClean="0"/>
              <a:t>Trafficked children have more likely to have experienced abuse before ever being trafficked. </a:t>
            </a:r>
            <a:endParaRPr lang="en-US" dirty="0" smtClean="0"/>
          </a:p>
          <a:p>
            <a:r>
              <a:rPr lang="en-US" dirty="0" smtClean="0"/>
              <a:t>To prevent child trafficking it also involves</a:t>
            </a:r>
            <a:r>
              <a:rPr lang="en-US" baseline="0" dirty="0" smtClean="0"/>
              <a:t> taking measures to strengthen the forms of protection available to children. </a:t>
            </a:r>
          </a:p>
          <a:p>
            <a:r>
              <a:rPr lang="en-US" baseline="0" dirty="0" smtClean="0"/>
              <a:t>This includes protection against other types of abuse, which evidence shows, trafficked children are more likely to have experienced than other children before ever being trafficked. </a:t>
            </a:r>
          </a:p>
          <a:p>
            <a:r>
              <a:rPr lang="en-US" baseline="0" dirty="0" smtClean="0"/>
              <a:t>Factors that heighten vulnerability to trafficking are the same as those that increase vulnerability to other forms of violence, abuse and exploitation.</a:t>
            </a:r>
          </a:p>
          <a:p>
            <a:r>
              <a:rPr lang="en-US" baseline="0" dirty="0" smtClean="0"/>
              <a:t>It is important to improve the effectiveness of child protection services and as well as those specifically and directly involved in combating trafficking.  </a:t>
            </a:r>
          </a:p>
          <a:p>
            <a:r>
              <a:rPr lang="en-US" baseline="0" dirty="0" smtClean="0"/>
              <a:t>This requires government and government agencies to ensure that children are protected against all forms of discrimination, violence, abuse, exploitation and neglect.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Kayden Nquygen</a:t>
            </a:r>
            <a:r>
              <a:rPr lang="en-US" baseline="0" dirty="0" smtClean="0"/>
              <a:t> who is Mr.Segal’s assistant has sued him for these charges. She claims that he had assaulted and raped her, that she was only supposed to be his assistant and was locked up in his house in New Orleans, the only way she escaped was when she pretended to go meet her family. She claims she responded to the job post on craigslist and was flown to a remote home in New Orleans. When she arrived there was also another 19 year old Russian model in that house as well. Steven Seagal is specially accused of hiring young girls as his personal assistants whose real job was to serve him in whatever ways he wanted.</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35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Authorities claimed</a:t>
            </a:r>
            <a:r>
              <a:rPr lang="en-US" baseline="0" dirty="0" smtClean="0"/>
              <a:t> that former 47 year old Spurs star was part of a ring that kidnapped a 14 year old girl from San Antonio, and forced her to have sex with clients and to dance at a strip club. The girl escaped somehow, which prompt the investigation. Seven people have been arrested, including Robertson’s girlfriend.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36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1.2 million children trafficked each year for sex around the world.</a:t>
            </a:r>
          </a:p>
          <a:p>
            <a:r>
              <a:rPr lang="en-US" baseline="0" dirty="0" smtClean="0"/>
              <a:t> The average age of sex workers around the world is around 11 years old and some of them are as young as 5 years old. </a:t>
            </a:r>
          </a:p>
          <a:p>
            <a:r>
              <a:rPr lang="en-US" baseline="0" dirty="0" smtClean="0"/>
              <a:t>There are 100,000 children and young women who are trafficked in the United States today, they range from 9 to 19 years old in age. There are 200,000 children in the U.S. who are at risk for commercial sexual exploitation.</a:t>
            </a:r>
          </a:p>
          <a:p>
            <a:r>
              <a:rPr lang="en-US" baseline="0" dirty="0" smtClean="0"/>
              <a:t> U.S. citizens can spend 30 years in prison if they are convicted of traveling to another country and engaging in child sex tourism.</a:t>
            </a:r>
          </a:p>
          <a:p>
            <a:r>
              <a:rPr lang="en-US" baseline="0" dirty="0" smtClean="0"/>
              <a:t> Every year the money generated from human trafficking Is about $9.5 billion.</a:t>
            </a:r>
          </a:p>
          <a:p>
            <a:r>
              <a:rPr lang="en-US" baseline="0" dirty="0" smtClean="0"/>
              <a:t> Human Trafficking is the 3</a:t>
            </a:r>
            <a:r>
              <a:rPr lang="en-US" baseline="30000" dirty="0" smtClean="0"/>
              <a:t>rd</a:t>
            </a:r>
            <a:r>
              <a:rPr lang="en-US" baseline="0" dirty="0" smtClean="0"/>
              <a:t> most largest in- come generating problem in our world today.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37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my application</a:t>
            </a:r>
            <a:r>
              <a:rPr lang="en-US" baseline="0" dirty="0" smtClean="0"/>
              <a:t> I wanted to raise money. I did 3 main things to do that. First I made cans to put in local stores to get some change then I did a bake sale with Mrs. G and third I sold bracelets in school. All the money went to the Born2fly organization which helps prevent child trafficking.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38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conclusion I hope you have learned a lot about a topic that is kept hidden by society. I hope I’ve shown you a different side of the world that we do not know of. This tragedy not only happens in foreign countries, but is existing in our own. Society ignores this, but it does not mean that we have to. We can be the generation that makes a difference in a topic that is masked under excuses that make the public think it is ok. One person can make a difference and if we all raise our voices for the innocent and push past ignorance we can truly make our voices heard for those who cannot speak on their behalf.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41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3200" dirty="0" smtClean="0">
                <a:solidFill>
                  <a:srgbClr val="FFFFFF"/>
                </a:solidFill>
              </a:rPr>
              <a:t>Any act or transaction where a child is transferred by any person or a group of people for money or any other form of payment. </a:t>
            </a:r>
          </a:p>
          <a:p>
            <a:endParaRPr lang="en-US" dirty="0" smtClean="0"/>
          </a:p>
          <a:p>
            <a:r>
              <a:rPr lang="en-US" dirty="0" smtClean="0"/>
              <a:t>Child Trafficking occurs everywhere,</a:t>
            </a:r>
            <a:r>
              <a:rPr lang="en-US" baseline="0" dirty="0" smtClean="0"/>
              <a:t> it is discreet and not talked about mainly because it is something people would rather not talk about or acknowledge that it is going on in our time today.</a:t>
            </a:r>
          </a:p>
          <a:p>
            <a:r>
              <a:rPr lang="en-US" baseline="0" dirty="0" smtClean="0"/>
              <a:t> Child trafficking is the exploitation of children sold and bought for slavery or for sexual purposes.</a:t>
            </a:r>
          </a:p>
          <a:p>
            <a:r>
              <a:rPr lang="en-US" baseline="0" dirty="0" smtClean="0"/>
              <a:t> It is also known as sexy trafficking which is by force, fraud, or coercion or in which the person is induced to perform such an at is under 18. It is involuntary servitude, debt bondage and slavery.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Slavery is often</a:t>
            </a:r>
            <a:r>
              <a:rPr lang="en-US" baseline="0" dirty="0" smtClean="0"/>
              <a:t> fueled by commercial gain.</a:t>
            </a:r>
          </a:p>
          <a:p>
            <a:r>
              <a:rPr lang="en-US" baseline="0" dirty="0" smtClean="0"/>
              <a:t> Trafficking alone is estimated to have a nine billion dollar profit for those involved each year.</a:t>
            </a:r>
          </a:p>
          <a:p>
            <a:r>
              <a:rPr lang="en-US" baseline="0" dirty="0" smtClean="0"/>
              <a:t> Modern day slavery is considered human trafficking, which includes children. </a:t>
            </a:r>
          </a:p>
          <a:p>
            <a:r>
              <a:rPr lang="en-US" baseline="0" dirty="0" smtClean="0"/>
              <a:t>They ship slaves from their homes to another land for purposes of enslavement.</a:t>
            </a:r>
          </a:p>
          <a:p>
            <a:r>
              <a:rPr lang="en-US" baseline="0" dirty="0" smtClean="0"/>
              <a:t> According to the U.S. Department of State approximately 600,000 to 800,000 victims are trafficked across international borders worldwide. Of those victims 14,500- 17,500 victims are trafficked into the U.S.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beginning slavery used to be a common thing around</a:t>
            </a:r>
            <a:r>
              <a:rPr lang="en-US" baseline="0" dirty="0" smtClean="0"/>
              <a:t> the globe, especially in the United States. </a:t>
            </a:r>
          </a:p>
          <a:p>
            <a:r>
              <a:rPr lang="en-US" baseline="0" dirty="0" smtClean="0"/>
              <a:t>From</a:t>
            </a:r>
            <a:r>
              <a:rPr lang="en-US" dirty="0" smtClean="0"/>
              <a:t> the 16</a:t>
            </a:r>
            <a:r>
              <a:rPr lang="en-US" baseline="30000" dirty="0" smtClean="0"/>
              <a:t>th</a:t>
            </a:r>
            <a:r>
              <a:rPr lang="en-US" dirty="0" smtClean="0"/>
              <a:t> to</a:t>
            </a:r>
            <a:r>
              <a:rPr lang="en-US" baseline="0" dirty="0" smtClean="0"/>
              <a:t> the 19</a:t>
            </a:r>
            <a:r>
              <a:rPr lang="en-US" baseline="30000" dirty="0" smtClean="0"/>
              <a:t>th</a:t>
            </a:r>
            <a:r>
              <a:rPr lang="en-US" baseline="0" dirty="0" smtClean="0"/>
              <a:t> centuries, approximately 645,000 slaves were brought to the United States.</a:t>
            </a:r>
          </a:p>
          <a:p>
            <a:r>
              <a:rPr lang="en-US" baseline="0" dirty="0" smtClean="0"/>
              <a:t> By the 1860, the United States slave population grew to 4 million.</a:t>
            </a:r>
          </a:p>
          <a:p>
            <a:r>
              <a:rPr lang="en-US" baseline="0" dirty="0" smtClean="0"/>
              <a:t> </a:t>
            </a:r>
            <a:r>
              <a:rPr lang="en-US" i="0" dirty="0" smtClean="0"/>
              <a:t>The Emancipation proclamation and the 13</a:t>
            </a:r>
            <a:r>
              <a:rPr lang="en-US" i="0" baseline="30000" dirty="0" smtClean="0"/>
              <a:t>th</a:t>
            </a:r>
            <a:r>
              <a:rPr lang="en-US" i="0" dirty="0" smtClean="0"/>
              <a:t> Constitutional Amendment of the mid 1860s were thought to have abolished slavery in the United States.</a:t>
            </a:r>
          </a:p>
          <a:p>
            <a:r>
              <a:rPr lang="en-US" i="0" baseline="0" dirty="0" smtClean="0"/>
              <a:t> However the trafficking of children and trafficking in general is considered slavery. </a:t>
            </a:r>
          </a:p>
          <a:p>
            <a:r>
              <a:rPr lang="en-US" i="0" baseline="0" dirty="0" smtClean="0"/>
              <a:t>Therefore slavery has never been completely abolished.</a:t>
            </a:r>
          </a:p>
          <a:p>
            <a:r>
              <a:rPr lang="en-US" i="0" baseline="0" dirty="0" smtClean="0"/>
              <a:t> It has been pushed, shoved and ignored, but is now making its way into the minds of millions and is becoming a global fight to stop it. </a:t>
            </a:r>
          </a:p>
          <a:p>
            <a:r>
              <a:rPr lang="en-US" i="0" baseline="0" dirty="0" smtClean="0"/>
              <a:t>The global recognition of human trafficking has brought modern day slavery to light after many years of it being in the dark. </a:t>
            </a:r>
            <a:endParaRPr lang="en-US" i="0"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Experts all agree that the estimates of child</a:t>
            </a:r>
            <a:r>
              <a:rPr lang="en-US" baseline="0" dirty="0" smtClean="0"/>
              <a:t> trafficking are unreliable because of the ‘hidden” nature of the crime, but the Save the Children UK’s report last year suggested these numbers.</a:t>
            </a:r>
          </a:p>
          <a:p>
            <a:r>
              <a:rPr lang="en-US" baseline="0" dirty="0" smtClean="0"/>
              <a:t> It is predicted that from those 1.2 million children and babies that have been trafficked worldwide the traffickers profit from the crimes were about $29.5 billion.</a:t>
            </a:r>
          </a:p>
          <a:p>
            <a:r>
              <a:rPr lang="en-US" baseline="0" dirty="0" smtClean="0"/>
              <a:t> The majority of the victims are girls, but the exploitation of boys is effective. </a:t>
            </a:r>
          </a:p>
          <a:p>
            <a:r>
              <a:rPr lang="en-US" baseline="0" dirty="0" smtClean="0"/>
              <a:t>Reports point out that social stereotypes presume boys cannot be exploited in prostitution, when in reality it is happening in the countries of, for example </a:t>
            </a:r>
            <a:r>
              <a:rPr lang="en-US" dirty="0" smtClean="0"/>
              <a:t>Sri Lanka, Mexico and the Dominican Republic, where they are pimped by other men or boys.</a:t>
            </a:r>
          </a:p>
          <a:p>
            <a:r>
              <a:rPr lang="en-US" dirty="0" smtClean="0"/>
              <a:t> In</a:t>
            </a:r>
            <a:r>
              <a:rPr lang="en-US" baseline="0" dirty="0" smtClean="0"/>
              <a:t> other countries like </a:t>
            </a:r>
            <a:r>
              <a:rPr lang="en-US" dirty="0" smtClean="0"/>
              <a:t>Czech Republic and Britain</a:t>
            </a:r>
            <a:r>
              <a:rPr lang="en-US" baseline="0" dirty="0" smtClean="0"/>
              <a:t> they are called “rent boys”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the time this presentation is over there will be 25 children</a:t>
            </a:r>
            <a:r>
              <a:rPr lang="en-US" baseline="0" dirty="0" smtClean="0"/>
              <a:t> will be sold into trafficking. Which is more than half of this class. </a:t>
            </a:r>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FFFFFF"/>
                </a:solidFill>
              </a:rPr>
              <a:t>Loss of support from family and community, with possible further exclusion and resistance.</a:t>
            </a:r>
          </a:p>
          <a:p>
            <a:r>
              <a:rPr lang="en-US" dirty="0" smtClean="0">
                <a:solidFill>
                  <a:srgbClr val="FFFFFF"/>
                </a:solidFill>
              </a:rPr>
              <a:t>Loss of proper education, hence lower possibility to support themselves in the future</a:t>
            </a:r>
          </a:p>
          <a:p>
            <a:r>
              <a:rPr lang="en-US" dirty="0" smtClean="0">
                <a:solidFill>
                  <a:srgbClr val="FFFFFF"/>
                </a:solidFill>
              </a:rPr>
              <a:t>Obstacles in physical development: premature sexual experience, forced drug abuse, contraction of STD’s and etc.</a:t>
            </a:r>
          </a:p>
          <a:p>
            <a:r>
              <a:rPr lang="en-US" dirty="0" smtClean="0">
                <a:solidFill>
                  <a:srgbClr val="FFFFFF"/>
                </a:solidFill>
              </a:rPr>
              <a:t>Psychological Traumas: feeling of isolation, deprivation an loss of control over life</a:t>
            </a:r>
          </a:p>
          <a:p>
            <a:endParaRPr lang="en-US" dirty="0"/>
          </a:p>
        </p:txBody>
      </p:sp>
      <p:sp>
        <p:nvSpPr>
          <p:cNvPr id="4" name="Slide Number Placeholder 3"/>
          <p:cNvSpPr>
            <a:spLocks noGrp="1"/>
          </p:cNvSpPr>
          <p:nvPr>
            <p:ph type="sldNum" sz="quarter" idx="10"/>
          </p:nvPr>
        </p:nvSpPr>
        <p:spPr/>
        <p:txBody>
          <a:bodyPr/>
          <a:lstStyle/>
          <a:p>
            <a:fld id="{046E4CAC-EEEB-4C4D-8ECC-B415768CB192}"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37601A70-676C-BB42-AB80-19E9A6D38E25}" type="datetimeFigureOut">
              <a:rPr lang="en-US" smtClean="0"/>
              <a:pPr/>
              <a:t>4/10/2014</a:t>
            </a:fld>
            <a:endParaRPr lang="en-US"/>
          </a:p>
        </p:txBody>
      </p:sp>
      <p:sp>
        <p:nvSpPr>
          <p:cNvPr id="16" name="Slide Number Placeholder 15"/>
          <p:cNvSpPr>
            <a:spLocks noGrp="1"/>
          </p:cNvSpPr>
          <p:nvPr>
            <p:ph type="sldNum" sz="quarter" idx="11"/>
          </p:nvPr>
        </p:nvSpPr>
        <p:spPr/>
        <p:txBody>
          <a:body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7601A70-676C-BB42-AB80-19E9A6D38E25}" type="datetimeFigureOut">
              <a:rPr lang="en-US" smtClean="0"/>
              <a:pPr/>
              <a:t>4/10/2014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F53DB-45C4-054D-837F-DB874A3A1B7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7601A70-676C-BB42-AB80-19E9A6D38E25}" type="datetimeFigureOut">
              <a:rPr lang="en-US" smtClean="0"/>
              <a:pPr/>
              <a:t>4/10/2014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F53DB-45C4-054D-837F-DB874A3A1B7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37601A70-676C-BB42-AB80-19E9A6D38E25}" type="datetimeFigureOut">
              <a:rPr lang="en-US" smtClean="0"/>
              <a:pPr/>
              <a:t>4/10/2014</a:t>
            </a:fld>
            <a:endParaRPr lang="en-US"/>
          </a:p>
        </p:txBody>
      </p:sp>
      <p:sp>
        <p:nvSpPr>
          <p:cNvPr id="15" name="Slide Number Placeholder 14"/>
          <p:cNvSpPr>
            <a:spLocks noGrp="1"/>
          </p:cNvSpPr>
          <p:nvPr>
            <p:ph type="sldNum" sz="quarter" idx="15"/>
          </p:nvPr>
        </p:nvSpPr>
        <p:spPr/>
        <p:txBody>
          <a:bodyPr/>
          <a:lstStyle>
            <a:lvl1pPr algn="ctr">
              <a:defRPr/>
            </a:lvl1pPr>
          </a:lstStyle>
          <a:p>
            <a:fld id="{908F53DB-45C4-054D-837F-DB874A3A1B7C}"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7601A70-676C-BB42-AB80-19E9A6D38E25}" type="datetimeFigureOut">
              <a:rPr lang="en-US" smtClean="0"/>
              <a:pPr/>
              <a:t>4/10/2014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8F53DB-45C4-054D-837F-DB874A3A1B7C}"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7601A70-676C-BB42-AB80-19E9A6D38E25}" type="datetimeFigureOut">
              <a:rPr lang="en-US" smtClean="0"/>
              <a:pPr/>
              <a:t>4/10/2014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8F53DB-45C4-054D-837F-DB874A3A1B7C}"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908F53DB-45C4-054D-837F-DB874A3A1B7C}"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37601A70-676C-BB42-AB80-19E9A6D38E25}" type="datetimeFigureOut">
              <a:rPr lang="en-US" smtClean="0"/>
              <a:pPr/>
              <a:t>4/10/2014</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7601A70-676C-BB42-AB80-19E9A6D38E25}" type="datetimeFigureOut">
              <a:rPr lang="en-US" smtClean="0"/>
              <a:pPr/>
              <a:t>4/10/2014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8F53DB-45C4-054D-837F-DB874A3A1B7C}"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601A70-676C-BB42-AB80-19E9A6D38E25}" type="datetimeFigureOut">
              <a:rPr lang="en-US" smtClean="0"/>
              <a:pPr/>
              <a:t>4/10/2014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8F53DB-45C4-054D-837F-DB874A3A1B7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37601A70-676C-BB42-AB80-19E9A6D38E25}" type="datetimeFigureOut">
              <a:rPr lang="en-US" smtClean="0"/>
              <a:pPr/>
              <a:t>4/10/2014</a:t>
            </a:fld>
            <a:endParaRPr lang="en-US"/>
          </a:p>
        </p:txBody>
      </p:sp>
      <p:sp>
        <p:nvSpPr>
          <p:cNvPr id="9" name="Slide Number Placeholder 8"/>
          <p:cNvSpPr>
            <a:spLocks noGrp="1"/>
          </p:cNvSpPr>
          <p:nvPr>
            <p:ph type="sldNum" sz="quarter" idx="15"/>
          </p:nvPr>
        </p:nvSpPr>
        <p:spPr/>
        <p:txBody>
          <a:bodyPr/>
          <a:lstStyle/>
          <a:p>
            <a:fld id="{2F670A80-E872-44E8-BC8C-884F2AA07922}"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37601A70-676C-BB42-AB80-19E9A6D38E25}" type="datetimeFigureOut">
              <a:rPr lang="en-US" smtClean="0"/>
              <a:pPr/>
              <a:t>4/10/2014</a:t>
            </a:fld>
            <a:endParaRPr lang="en-US"/>
          </a:p>
        </p:txBody>
      </p:sp>
      <p:sp>
        <p:nvSpPr>
          <p:cNvPr id="9" name="Slide Number Placeholder 8"/>
          <p:cNvSpPr>
            <a:spLocks noGrp="1"/>
          </p:cNvSpPr>
          <p:nvPr>
            <p:ph type="sldNum" sz="quarter" idx="11"/>
          </p:nvPr>
        </p:nvSpPr>
        <p:spPr/>
        <p:txBody>
          <a:bodyPr/>
          <a:lstStyle/>
          <a:p>
            <a:fld id="{908F53DB-45C4-054D-837F-DB874A3A1B7C}"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37601A70-676C-BB42-AB80-19E9A6D38E25}" type="datetimeFigureOut">
              <a:rPr lang="en-US" smtClean="0"/>
              <a:pPr/>
              <a:t>4/10/2014</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908F53DB-45C4-054D-837F-DB874A3A1B7C}"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Microsoft_Office_Excel_97-2003_Worksheet2.xls"/><Relationship Id="rId4" Type="http://schemas.openxmlformats.org/officeDocument/2006/relationships/oleObject" Target="../embeddings/Microsoft_Office_Excel_97-2003_Worksheet1.xls"/></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ni-not-for-sale-photo.jpg"/>
          <p:cNvPicPr>
            <a:picLocks noChangeAspect="1"/>
          </p:cNvPicPr>
          <p:nvPr/>
        </p:nvPicPr>
        <p:blipFill>
          <a:blip r:embed="rId3"/>
          <a:stretch>
            <a:fillRect/>
          </a:stretch>
        </p:blipFill>
        <p:spPr>
          <a:xfrm>
            <a:off x="-584220" y="0"/>
            <a:ext cx="10133934" cy="6858000"/>
          </a:xfrm>
          <a:prstGeom prst="rect">
            <a:avLst/>
          </a:prstGeom>
        </p:spPr>
      </p:pic>
      <p:sp>
        <p:nvSpPr>
          <p:cNvPr id="3" name="Subtitle 2"/>
          <p:cNvSpPr>
            <a:spLocks noGrp="1"/>
          </p:cNvSpPr>
          <p:nvPr>
            <p:ph type="subTitle" idx="1"/>
          </p:nvPr>
        </p:nvSpPr>
        <p:spPr>
          <a:xfrm>
            <a:off x="1978152" y="4385733"/>
            <a:ext cx="6480048" cy="1752600"/>
          </a:xfrm>
        </p:spPr>
        <p:txBody>
          <a:bodyPr/>
          <a:lstStyle/>
          <a:p>
            <a:r>
              <a:rPr lang="en-US" dirty="0" smtClean="0">
                <a:solidFill>
                  <a:srgbClr val="FF0000"/>
                </a:solidFill>
              </a:rPr>
              <a:t>By: Nikita Mirpuri</a:t>
            </a:r>
            <a:endParaRPr lang="en-US" dirty="0">
              <a:solidFill>
                <a:srgbClr val="FF0000"/>
              </a:solidFill>
            </a:endParaRPr>
          </a:p>
        </p:txBody>
      </p:sp>
      <p:sp>
        <p:nvSpPr>
          <p:cNvPr id="2" name="Title 1"/>
          <p:cNvSpPr>
            <a:spLocks noGrp="1"/>
          </p:cNvSpPr>
          <p:nvPr>
            <p:ph type="ctrTitle"/>
          </p:nvPr>
        </p:nvSpPr>
        <p:spPr>
          <a:xfrm>
            <a:off x="1024467" y="545042"/>
            <a:ext cx="7772400" cy="1470025"/>
          </a:xfrm>
        </p:spPr>
        <p:txBody>
          <a:bodyPr>
            <a:normAutofit/>
          </a:bodyPr>
          <a:lstStyle/>
          <a:p>
            <a:r>
              <a:rPr lang="en-US" sz="5400" dirty="0" smtClean="0">
                <a:solidFill>
                  <a:srgbClr val="FF0000"/>
                </a:solidFill>
              </a:rPr>
              <a:t>Child Trafficking </a:t>
            </a:r>
            <a:endParaRPr lang="en-US" sz="5400"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96846"/>
            <a:ext cx="8229600" cy="1845336"/>
          </a:xfrm>
        </p:spPr>
        <p:txBody>
          <a:bodyPr>
            <a:normAutofit fontScale="92500"/>
          </a:bodyPr>
          <a:lstStyle/>
          <a:p>
            <a:pPr algn="ctr">
              <a:buNone/>
            </a:pPr>
            <a:r>
              <a:rPr lang="en-US" sz="8800" dirty="0" smtClean="0"/>
              <a:t>Did you know???</a:t>
            </a:r>
          </a:p>
          <a:p>
            <a:pPr algn="ctr">
              <a:buNone/>
            </a:pPr>
            <a:endParaRPr lang="en-US" sz="6000" dirty="0" smtClean="0">
              <a:solidFill>
                <a:srgbClr val="FF0000"/>
              </a:solidFill>
            </a:endParaRPr>
          </a:p>
        </p:txBody>
      </p:sp>
      <p:sp>
        <p:nvSpPr>
          <p:cNvPr id="8" name="Rectangle 7"/>
          <p:cNvSpPr/>
          <p:nvPr/>
        </p:nvSpPr>
        <p:spPr>
          <a:xfrm>
            <a:off x="575531" y="1835927"/>
            <a:ext cx="8057437" cy="3139321"/>
          </a:xfrm>
          <a:prstGeom prst="rect">
            <a:avLst/>
          </a:prstGeom>
        </p:spPr>
        <p:txBody>
          <a:bodyPr wrap="square">
            <a:spAutoFit/>
          </a:bodyPr>
          <a:lstStyle/>
          <a:p>
            <a:pPr algn="ctr">
              <a:buNone/>
            </a:pPr>
            <a:r>
              <a:rPr lang="en-US" sz="6600" dirty="0" smtClean="0">
                <a:solidFill>
                  <a:srgbClr val="FF0000"/>
                </a:solidFill>
              </a:rPr>
              <a:t>2 children are sold into trafficking every minute. </a:t>
            </a:r>
            <a:endParaRPr lang="en-US" sz="66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7638"/>
            <a:ext cx="3795178" cy="4525963"/>
          </a:xfrm>
        </p:spPr>
        <p:txBody>
          <a:bodyPr>
            <a:normAutofit fontScale="92500" lnSpcReduction="20000"/>
          </a:bodyPr>
          <a:lstStyle/>
          <a:p>
            <a:r>
              <a:rPr lang="en-US" sz="3200" dirty="0" smtClean="0">
                <a:solidFill>
                  <a:srgbClr val="FFFFFF"/>
                </a:solidFill>
              </a:rPr>
              <a:t>Loss of </a:t>
            </a:r>
          </a:p>
          <a:p>
            <a:pPr>
              <a:buNone/>
            </a:pPr>
            <a:r>
              <a:rPr lang="en-US" sz="3200" dirty="0" smtClean="0">
                <a:solidFill>
                  <a:srgbClr val="FFFFFF"/>
                </a:solidFill>
              </a:rPr>
              <a:t>   from family and community</a:t>
            </a:r>
          </a:p>
          <a:p>
            <a:r>
              <a:rPr lang="en-US" sz="3200" dirty="0" smtClean="0">
                <a:solidFill>
                  <a:srgbClr val="FFFFFF"/>
                </a:solidFill>
              </a:rPr>
              <a:t>Loss of proper</a:t>
            </a:r>
            <a:endParaRPr lang="en-US" sz="3200" dirty="0" smtClean="0">
              <a:solidFill>
                <a:srgbClr val="FF0000"/>
              </a:solidFill>
            </a:endParaRPr>
          </a:p>
          <a:p>
            <a:endParaRPr lang="en-US" sz="3200" dirty="0" smtClean="0">
              <a:solidFill>
                <a:srgbClr val="FFFFFF"/>
              </a:solidFill>
            </a:endParaRPr>
          </a:p>
          <a:p>
            <a:r>
              <a:rPr lang="en-US" sz="3200" dirty="0" smtClean="0">
                <a:solidFill>
                  <a:srgbClr val="FFFFFF"/>
                </a:solidFill>
              </a:rPr>
              <a:t>Obstacles in physical development</a:t>
            </a:r>
          </a:p>
          <a:p>
            <a:r>
              <a:rPr lang="en-US" sz="3200" dirty="0" smtClean="0">
                <a:solidFill>
                  <a:srgbClr val="FFFFFF"/>
                </a:solidFill>
              </a:rPr>
              <a:t>Psychological Traumas</a:t>
            </a:r>
          </a:p>
          <a:p>
            <a:pPr>
              <a:buNone/>
            </a:pPr>
            <a:endParaRPr lang="en-US" dirty="0"/>
          </a:p>
        </p:txBody>
      </p:sp>
      <p:sp>
        <p:nvSpPr>
          <p:cNvPr id="2" name="Title 1"/>
          <p:cNvSpPr>
            <a:spLocks noGrp="1"/>
          </p:cNvSpPr>
          <p:nvPr>
            <p:ph type="title"/>
          </p:nvPr>
        </p:nvSpPr>
        <p:spPr>
          <a:xfrm>
            <a:off x="457200" y="355600"/>
            <a:ext cx="8229600" cy="812800"/>
          </a:xfrm>
        </p:spPr>
        <p:txBody>
          <a:bodyPr>
            <a:noAutofit/>
          </a:bodyPr>
          <a:lstStyle/>
          <a:p>
            <a:r>
              <a:rPr lang="en-US" b="1" dirty="0" smtClean="0"/>
              <a:t>Impact of Trafficking on Victims.</a:t>
            </a:r>
            <a:endParaRPr lang="en-US" b="1" dirty="0"/>
          </a:p>
        </p:txBody>
      </p:sp>
      <p:sp>
        <p:nvSpPr>
          <p:cNvPr id="4" name="Rectangle 3"/>
          <p:cNvSpPr/>
          <p:nvPr/>
        </p:nvSpPr>
        <p:spPr>
          <a:xfrm>
            <a:off x="4252378" y="5895330"/>
            <a:ext cx="4572000" cy="461665"/>
          </a:xfrm>
          <a:prstGeom prst="rect">
            <a:avLst/>
          </a:prstGeom>
        </p:spPr>
        <p:txBody>
          <a:bodyPr>
            <a:spAutoFit/>
          </a:bodyPr>
          <a:lstStyle/>
          <a:p>
            <a:r>
              <a:rPr lang="en-US" sz="1200" dirty="0" smtClean="0"/>
              <a:t>Miller, John R. “Slave Trade.” </a:t>
            </a:r>
            <a:r>
              <a:rPr lang="en-US" sz="1200" i="1" dirty="0" smtClean="0"/>
              <a:t>Harvard International Review</a:t>
            </a:r>
            <a:r>
              <a:rPr lang="en-US" sz="1200" dirty="0" smtClean="0"/>
              <a:t> 27 (Jan. 2006): 70. </a:t>
            </a:r>
            <a:r>
              <a:rPr lang="en-US" sz="1200" i="1" dirty="0" err="1" smtClean="0"/>
              <a:t>eLibrary</a:t>
            </a:r>
            <a:r>
              <a:rPr lang="en-US" sz="1200" dirty="0" smtClean="0"/>
              <a:t>. Web. 3 Apr. 2010. </a:t>
            </a:r>
            <a:endParaRPr lang="en-US" sz="1200" dirty="0"/>
          </a:p>
        </p:txBody>
      </p:sp>
      <p:pic>
        <p:nvPicPr>
          <p:cNvPr id="5" name="Picture 4"/>
          <p:cNvPicPr>
            <a:picLocks noChangeAspect="1"/>
          </p:cNvPicPr>
          <p:nvPr/>
        </p:nvPicPr>
        <p:blipFill>
          <a:blip r:embed="rId3"/>
          <a:stretch>
            <a:fillRect/>
          </a:stretch>
        </p:blipFill>
        <p:spPr>
          <a:xfrm>
            <a:off x="6411690" y="3134198"/>
            <a:ext cx="12700" cy="12700"/>
          </a:xfrm>
          <a:prstGeom prst="rect">
            <a:avLst/>
          </a:prstGeom>
        </p:spPr>
      </p:pic>
      <p:pic>
        <p:nvPicPr>
          <p:cNvPr id="9" name="Picture 8" descr="Picture 5.png"/>
          <p:cNvPicPr>
            <a:picLocks noChangeAspect="1"/>
          </p:cNvPicPr>
          <p:nvPr/>
        </p:nvPicPr>
        <p:blipFill>
          <a:blip r:embed="rId4"/>
          <a:stretch>
            <a:fillRect/>
          </a:stretch>
        </p:blipFill>
        <p:spPr>
          <a:xfrm>
            <a:off x="4578883" y="1417638"/>
            <a:ext cx="3665614" cy="4038241"/>
          </a:xfrm>
          <a:prstGeom prst="rect">
            <a:avLst/>
          </a:prstGeom>
        </p:spPr>
      </p:pic>
      <p:sp>
        <p:nvSpPr>
          <p:cNvPr id="8" name="TextBox 7"/>
          <p:cNvSpPr txBox="1"/>
          <p:nvPr/>
        </p:nvSpPr>
        <p:spPr>
          <a:xfrm>
            <a:off x="2082800" y="1366839"/>
            <a:ext cx="1642534" cy="553998"/>
          </a:xfrm>
          <a:prstGeom prst="rect">
            <a:avLst/>
          </a:prstGeom>
          <a:noFill/>
        </p:spPr>
        <p:txBody>
          <a:bodyPr wrap="square" rtlCol="0">
            <a:spAutoFit/>
          </a:bodyPr>
          <a:lstStyle/>
          <a:p>
            <a:r>
              <a:rPr lang="en-US" sz="3000" dirty="0" smtClean="0">
                <a:solidFill>
                  <a:srgbClr val="FF0000"/>
                </a:solidFill>
              </a:rPr>
              <a:t>support</a:t>
            </a:r>
            <a:endParaRPr lang="en-US" sz="3000" dirty="0"/>
          </a:p>
        </p:txBody>
      </p:sp>
      <p:sp>
        <p:nvSpPr>
          <p:cNvPr id="11" name="TextBox 10"/>
          <p:cNvSpPr txBox="1"/>
          <p:nvPr/>
        </p:nvSpPr>
        <p:spPr>
          <a:xfrm>
            <a:off x="854809" y="2975730"/>
            <a:ext cx="1845089" cy="553998"/>
          </a:xfrm>
          <a:prstGeom prst="rect">
            <a:avLst/>
          </a:prstGeom>
          <a:noFill/>
        </p:spPr>
        <p:txBody>
          <a:bodyPr wrap="none" rtlCol="0">
            <a:spAutoFit/>
          </a:bodyPr>
          <a:lstStyle/>
          <a:p>
            <a:r>
              <a:rPr lang="en-US" sz="3000" dirty="0" smtClean="0">
                <a:solidFill>
                  <a:srgbClr val="FF0000"/>
                </a:solidFill>
              </a:rPr>
              <a:t>education</a:t>
            </a:r>
            <a:endParaRPr lang="en-US" sz="3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1.png"/>
          <p:cNvPicPr>
            <a:picLocks noChangeAspect="1"/>
          </p:cNvPicPr>
          <p:nvPr/>
        </p:nvPicPr>
        <p:blipFill>
          <a:blip r:embed="rId3"/>
          <a:stretch>
            <a:fillRect/>
          </a:stretch>
        </p:blipFill>
        <p:spPr>
          <a:xfrm>
            <a:off x="254000" y="1275588"/>
            <a:ext cx="8432800" cy="5065501"/>
          </a:xfrm>
          <a:prstGeom prst="rect">
            <a:avLst/>
          </a:prstGeom>
        </p:spPr>
      </p:pic>
      <p:sp>
        <p:nvSpPr>
          <p:cNvPr id="10" name="Rectangle 9"/>
          <p:cNvSpPr/>
          <p:nvPr/>
        </p:nvSpPr>
        <p:spPr>
          <a:xfrm>
            <a:off x="3792422" y="6396335"/>
            <a:ext cx="5128686" cy="461665"/>
          </a:xfrm>
          <a:prstGeom prst="rect">
            <a:avLst/>
          </a:prstGeom>
        </p:spPr>
        <p:txBody>
          <a:bodyPr wrap="square">
            <a:spAutoFit/>
          </a:bodyPr>
          <a:lstStyle/>
          <a:p>
            <a:r>
              <a:rPr lang="en-US" sz="1200" dirty="0" err="1"/>
              <a:t>Beyrer</a:t>
            </a:r>
            <a:r>
              <a:rPr lang="en-US" sz="1200" dirty="0"/>
              <a:t>, Chris. “Global Child Trafficking.” </a:t>
            </a:r>
            <a:r>
              <a:rPr lang="en-US" sz="1200" i="1" dirty="0"/>
              <a:t>Lancet</a:t>
            </a:r>
            <a:r>
              <a:rPr lang="en-US" sz="1200" dirty="0"/>
              <a:t> 1 Dec. 2004: 16. </a:t>
            </a:r>
            <a:r>
              <a:rPr lang="en-US" sz="1200" i="1" dirty="0"/>
              <a:t>eLibrary</a:t>
            </a:r>
            <a:r>
              <a:rPr lang="en-US" sz="1200" dirty="0"/>
              <a:t>. Web. 2 Dec. 2009.</a:t>
            </a:r>
            <a:r>
              <a:rPr lang="en-US" sz="1200" dirty="0" smtClean="0"/>
              <a:t> </a:t>
            </a:r>
            <a:endParaRPr lang="en-US" sz="1200" dirty="0"/>
          </a:p>
        </p:txBody>
      </p:sp>
      <p:sp>
        <p:nvSpPr>
          <p:cNvPr id="2" name="Title 1"/>
          <p:cNvSpPr>
            <a:spLocks noGrp="1"/>
          </p:cNvSpPr>
          <p:nvPr>
            <p:ph type="title"/>
          </p:nvPr>
        </p:nvSpPr>
        <p:spPr>
          <a:xfrm>
            <a:off x="457200" y="132588"/>
            <a:ext cx="8229600" cy="1143000"/>
          </a:xfrm>
        </p:spPr>
        <p:txBody>
          <a:bodyPr/>
          <a:lstStyle/>
          <a:p>
            <a:r>
              <a:rPr lang="en-US" dirty="0" smtClean="0"/>
              <a:t>What Sector of Trafficking</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8152" y="1444632"/>
            <a:ext cx="4663043" cy="4572000"/>
          </a:xfrm>
        </p:spPr>
        <p:txBody>
          <a:bodyPr>
            <a:normAutofit/>
          </a:bodyPr>
          <a:lstStyle/>
          <a:p>
            <a:r>
              <a:rPr lang="en-US" sz="3000" dirty="0" smtClean="0"/>
              <a:t>People who have money:</a:t>
            </a:r>
          </a:p>
          <a:p>
            <a:pPr lvl="1"/>
            <a:r>
              <a:rPr lang="en-US" sz="2800" dirty="0" smtClean="0"/>
              <a:t>Doctors</a:t>
            </a:r>
          </a:p>
          <a:p>
            <a:pPr lvl="1"/>
            <a:r>
              <a:rPr lang="en-US" sz="2800" dirty="0" smtClean="0"/>
              <a:t>Lawyers</a:t>
            </a:r>
          </a:p>
          <a:p>
            <a:pPr lvl="1"/>
            <a:r>
              <a:rPr lang="en-US" sz="2800" dirty="0" smtClean="0"/>
              <a:t>Accountants </a:t>
            </a:r>
          </a:p>
          <a:p>
            <a:pPr lvl="1"/>
            <a:r>
              <a:rPr lang="en-US" sz="2800" dirty="0" smtClean="0"/>
              <a:t>Gamblers</a:t>
            </a:r>
          </a:p>
          <a:p>
            <a:pPr lvl="1"/>
            <a:r>
              <a:rPr lang="en-US" sz="2800" dirty="0" smtClean="0"/>
              <a:t>Politicians </a:t>
            </a:r>
          </a:p>
          <a:p>
            <a:pPr lvl="1"/>
            <a:r>
              <a:rPr lang="en-US" sz="2800" dirty="0" smtClean="0"/>
              <a:t>High ranking people in our government</a:t>
            </a:r>
          </a:p>
          <a:p>
            <a:pPr lvl="2">
              <a:buNone/>
            </a:pPr>
            <a:r>
              <a:rPr lang="en-US" sz="2800" dirty="0" smtClean="0">
                <a:solidFill>
                  <a:srgbClr val="FF0000"/>
                </a:solidFill>
              </a:rPr>
              <a:t>   </a:t>
            </a:r>
          </a:p>
        </p:txBody>
      </p:sp>
      <p:sp>
        <p:nvSpPr>
          <p:cNvPr id="3" name="Title 2"/>
          <p:cNvSpPr>
            <a:spLocks noGrp="1"/>
          </p:cNvSpPr>
          <p:nvPr>
            <p:ph type="title"/>
          </p:nvPr>
        </p:nvSpPr>
        <p:spPr/>
        <p:txBody>
          <a:bodyPr>
            <a:noAutofit/>
          </a:bodyPr>
          <a:lstStyle/>
          <a:p>
            <a:pPr algn="ctr"/>
            <a:r>
              <a:rPr lang="en-US" sz="5400" dirty="0" smtClean="0"/>
              <a:t>WHO ARE THE BUYERS? </a:t>
            </a:r>
            <a:endParaRPr lang="en-US" sz="5400" dirty="0"/>
          </a:p>
        </p:txBody>
      </p:sp>
      <p:sp>
        <p:nvSpPr>
          <p:cNvPr id="4" name="Rectangle 3"/>
          <p:cNvSpPr/>
          <p:nvPr/>
        </p:nvSpPr>
        <p:spPr>
          <a:xfrm>
            <a:off x="4214030" y="6066829"/>
            <a:ext cx="4572000" cy="415498"/>
          </a:xfrm>
          <a:prstGeom prst="rect">
            <a:avLst/>
          </a:prstGeom>
        </p:spPr>
        <p:txBody>
          <a:bodyPr>
            <a:spAutoFit/>
          </a:bodyPr>
          <a:lstStyle/>
          <a:p>
            <a:r>
              <a:rPr lang="en-US" sz="1050" dirty="0" smtClean="0"/>
              <a:t>Tran, Jonathan. “Sold Into Slavery.” </a:t>
            </a:r>
            <a:r>
              <a:rPr lang="en-US" sz="1050" i="1" dirty="0" smtClean="0"/>
              <a:t>Christian Century</a:t>
            </a:r>
            <a:r>
              <a:rPr lang="en-US" sz="1050" dirty="0" smtClean="0"/>
              <a:t> 124.24 (2007): 22. </a:t>
            </a:r>
            <a:r>
              <a:rPr lang="en-US" sz="1050" i="1" dirty="0" err="1" smtClean="0"/>
              <a:t>eLibrary</a:t>
            </a:r>
            <a:r>
              <a:rPr lang="en-US" sz="1050" dirty="0" smtClean="0"/>
              <a:t>. Web. 2 Dec. 2009.</a:t>
            </a:r>
            <a:endParaRPr lang="en-US" sz="1050" dirty="0"/>
          </a:p>
        </p:txBody>
      </p:sp>
      <p:pic>
        <p:nvPicPr>
          <p:cNvPr id="6" name="Picture 5"/>
          <p:cNvPicPr>
            <a:picLocks noChangeAspect="1"/>
          </p:cNvPicPr>
          <p:nvPr/>
        </p:nvPicPr>
        <p:blipFill>
          <a:blip r:embed="rId2"/>
          <a:stretch>
            <a:fillRect/>
          </a:stretch>
        </p:blipFill>
        <p:spPr>
          <a:xfrm>
            <a:off x="4742427" y="2033208"/>
            <a:ext cx="4103142" cy="3098800"/>
          </a:xfrm>
          <a:prstGeom prst="rect">
            <a:avLst/>
          </a:prstGeom>
        </p:spPr>
      </p:pic>
      <p:sp>
        <p:nvSpPr>
          <p:cNvPr id="8" name="Rectangle 7"/>
          <p:cNvSpPr/>
          <p:nvPr/>
        </p:nvSpPr>
        <p:spPr>
          <a:xfrm>
            <a:off x="1089519" y="5190934"/>
            <a:ext cx="2980303" cy="892552"/>
          </a:xfrm>
          <a:prstGeom prst="rect">
            <a:avLst/>
          </a:prstGeom>
        </p:spPr>
        <p:txBody>
          <a:bodyPr wrap="none">
            <a:spAutoFit/>
          </a:bodyPr>
          <a:lstStyle/>
          <a:p>
            <a:r>
              <a:rPr lang="en-US" sz="2600" dirty="0" smtClean="0">
                <a:solidFill>
                  <a:srgbClr val="FF0000"/>
                </a:solidFill>
              </a:rPr>
              <a:t>… people you never </a:t>
            </a:r>
          </a:p>
          <a:p>
            <a:r>
              <a:rPr lang="en-US" sz="2600" dirty="0" smtClean="0">
                <a:solidFill>
                  <a:srgbClr val="FF0000"/>
                </a:solidFill>
              </a:rPr>
              <a:t>expected. </a:t>
            </a:r>
            <a:endParaRPr lang="en-US" sz="2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ild+trafficking.jpg"/>
          <p:cNvPicPr>
            <a:picLocks noChangeAspect="1"/>
          </p:cNvPicPr>
          <p:nvPr/>
        </p:nvPicPr>
        <p:blipFill>
          <a:blip r:embed="rId3">
            <a:lum contrast="-42000"/>
            <a:alphaModFix amt="49000"/>
          </a:blip>
          <a:stretch>
            <a:fillRect/>
          </a:stretch>
        </p:blipFill>
        <p:spPr>
          <a:xfrm>
            <a:off x="0" y="0"/>
            <a:ext cx="9144000" cy="6858000"/>
          </a:xfrm>
          <a:prstGeom prst="rect">
            <a:avLst/>
          </a:prstGeom>
        </p:spPr>
      </p:pic>
      <p:sp>
        <p:nvSpPr>
          <p:cNvPr id="3" name="Content Placeholder 2"/>
          <p:cNvSpPr>
            <a:spLocks noGrp="1"/>
          </p:cNvSpPr>
          <p:nvPr>
            <p:ph idx="1"/>
          </p:nvPr>
        </p:nvSpPr>
        <p:spPr/>
        <p:txBody>
          <a:bodyPr>
            <a:noAutofit/>
          </a:bodyPr>
          <a:lstStyle/>
          <a:p>
            <a:r>
              <a:rPr lang="en-US" sz="3600" dirty="0" smtClean="0">
                <a:solidFill>
                  <a:srgbClr val="FFFFFF"/>
                </a:solidFill>
              </a:rPr>
              <a:t>Political instability </a:t>
            </a:r>
          </a:p>
          <a:p>
            <a:r>
              <a:rPr lang="en-US" sz="3600" dirty="0" smtClean="0">
                <a:solidFill>
                  <a:srgbClr val="FFFFFF"/>
                </a:solidFill>
              </a:rPr>
              <a:t>Militarism</a:t>
            </a:r>
          </a:p>
          <a:p>
            <a:r>
              <a:rPr lang="en-US" sz="3600" dirty="0" smtClean="0">
                <a:solidFill>
                  <a:srgbClr val="FFFFFF"/>
                </a:solidFill>
              </a:rPr>
              <a:t>Civil unrest</a:t>
            </a:r>
          </a:p>
          <a:p>
            <a:r>
              <a:rPr lang="en-US" sz="3600" dirty="0" smtClean="0">
                <a:solidFill>
                  <a:srgbClr val="FFFFFF"/>
                </a:solidFill>
              </a:rPr>
              <a:t>Natural disasters in homeland</a:t>
            </a:r>
          </a:p>
          <a:p>
            <a:r>
              <a:rPr lang="en-US" sz="3600" dirty="0" smtClean="0">
                <a:solidFill>
                  <a:srgbClr val="FFFFFF"/>
                </a:solidFill>
              </a:rPr>
              <a:t>Promises of economic opportunities or a better life. </a:t>
            </a:r>
          </a:p>
          <a:p>
            <a:endParaRPr lang="en-US" sz="3600" dirty="0"/>
          </a:p>
        </p:txBody>
      </p:sp>
      <p:sp>
        <p:nvSpPr>
          <p:cNvPr id="2" name="Title 1"/>
          <p:cNvSpPr>
            <a:spLocks noGrp="1"/>
          </p:cNvSpPr>
          <p:nvPr>
            <p:ph type="title"/>
          </p:nvPr>
        </p:nvSpPr>
        <p:spPr/>
        <p:txBody>
          <a:bodyPr>
            <a:noAutofit/>
          </a:bodyPr>
          <a:lstStyle/>
          <a:p>
            <a:r>
              <a:rPr lang="en-US" sz="5300" b="1" dirty="0" smtClean="0">
                <a:solidFill>
                  <a:srgbClr val="FFFFFF"/>
                </a:solidFill>
              </a:rPr>
              <a:t>Why do Victims Fall Prey?  </a:t>
            </a:r>
            <a:endParaRPr lang="en-US" sz="5300" b="1" dirty="0">
              <a:solidFill>
                <a:srgbClr val="FFFFFF"/>
              </a:solidFill>
            </a:endParaRPr>
          </a:p>
        </p:txBody>
      </p:sp>
      <p:sp>
        <p:nvSpPr>
          <p:cNvPr id="5" name="Rectangle 4"/>
          <p:cNvSpPr/>
          <p:nvPr/>
        </p:nvSpPr>
        <p:spPr>
          <a:xfrm>
            <a:off x="3454399" y="5598868"/>
            <a:ext cx="5469467" cy="646331"/>
          </a:xfrm>
          <a:prstGeom prst="rect">
            <a:avLst/>
          </a:prstGeom>
        </p:spPr>
        <p:txBody>
          <a:bodyPr wrap="square">
            <a:spAutoFit/>
          </a:bodyPr>
          <a:lstStyle/>
          <a:p>
            <a:r>
              <a:rPr lang="en-US" sz="1200" dirty="0"/>
              <a:t>Hodge, David R. “Sexual Trafficking in the United States: A Domestic Problem with Transnational Dimensions.” </a:t>
            </a:r>
            <a:r>
              <a:rPr lang="en-US" sz="1200" i="1" dirty="0"/>
              <a:t>Social Work</a:t>
            </a:r>
            <a:r>
              <a:rPr lang="en-US" sz="1200" dirty="0"/>
              <a:t> 53.2 (2008): 143. </a:t>
            </a:r>
            <a:r>
              <a:rPr lang="en-US" sz="1200" i="1" dirty="0"/>
              <a:t>eLibrary</a:t>
            </a:r>
            <a:r>
              <a:rPr lang="en-US" sz="1200" dirty="0"/>
              <a:t>. Web. 3 Dec. 2009.</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Gender and Age </a:t>
            </a:r>
            <a:endParaRPr lang="en-US" dirty="0"/>
          </a:p>
        </p:txBody>
      </p:sp>
      <p:graphicFrame>
        <p:nvGraphicFramePr>
          <p:cNvPr id="59394" name="Object 2"/>
          <p:cNvGraphicFramePr>
            <a:graphicFrameLocks noChangeAspect="1"/>
          </p:cNvGraphicFramePr>
          <p:nvPr/>
        </p:nvGraphicFramePr>
        <p:xfrm>
          <a:off x="3364149" y="1790367"/>
          <a:ext cx="5211209" cy="3763766"/>
        </p:xfrm>
        <a:graphic>
          <a:graphicData uri="http://schemas.openxmlformats.org/presentationml/2006/ole">
            <p:oleObj spid="_x0000_s59400" name="Chart" r:id="rId4" imgW="4467225" imgH="2657475" progId="Excel.Sheet.8">
              <p:embed/>
            </p:oleObj>
          </a:graphicData>
        </a:graphic>
      </p:graphicFrame>
      <p:graphicFrame>
        <p:nvGraphicFramePr>
          <p:cNvPr id="59395" name="Object 3"/>
          <p:cNvGraphicFramePr>
            <a:graphicFrameLocks noChangeAspect="1"/>
          </p:cNvGraphicFramePr>
          <p:nvPr/>
        </p:nvGraphicFramePr>
        <p:xfrm>
          <a:off x="457200" y="1417638"/>
          <a:ext cx="5512554" cy="4136495"/>
        </p:xfrm>
        <a:graphic>
          <a:graphicData uri="http://schemas.openxmlformats.org/presentationml/2006/ole">
            <p:oleObj spid="_x0000_s59401" name="Chart" r:id="rId5" imgW="4476750" imgH="2657475" progId="Excel.Sheet.8">
              <p:embed/>
            </p:oleObj>
          </a:graphicData>
        </a:graphic>
      </p:graphicFrame>
      <p:sp>
        <p:nvSpPr>
          <p:cNvPr id="5" name="Rectangle 4"/>
          <p:cNvSpPr/>
          <p:nvPr/>
        </p:nvSpPr>
        <p:spPr>
          <a:xfrm>
            <a:off x="4349559" y="6035313"/>
            <a:ext cx="4572000" cy="461665"/>
          </a:xfrm>
          <a:prstGeom prst="rect">
            <a:avLst/>
          </a:prstGeom>
        </p:spPr>
        <p:txBody>
          <a:bodyPr>
            <a:spAutoFit/>
          </a:bodyPr>
          <a:lstStyle/>
          <a:p>
            <a:r>
              <a:rPr lang="en-US" sz="1200" dirty="0" smtClean="0"/>
              <a:t>Tran, Jonathan. “Sold Into Slavery.” </a:t>
            </a:r>
            <a:r>
              <a:rPr lang="en-US" sz="1200" i="1" dirty="0" smtClean="0"/>
              <a:t>Christian Century</a:t>
            </a:r>
            <a:r>
              <a:rPr lang="en-US" sz="1200" dirty="0" smtClean="0"/>
              <a:t> 124.24 (2007): 22. </a:t>
            </a:r>
            <a:r>
              <a:rPr lang="en-US" sz="1200" i="1" dirty="0" err="1" smtClean="0"/>
              <a:t>eLibrary</a:t>
            </a:r>
            <a:r>
              <a:rPr lang="en-US" sz="1200" dirty="0" smtClean="0"/>
              <a:t>. Web. 2 Dec. 2009.</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anim calcmode="lin" valueType="num">
                                      <p:cBhvr additive="base">
                                        <p:cTn id="7" dur="500" fill="hold"/>
                                        <p:tgtEl>
                                          <p:spTgt spid="59394"/>
                                        </p:tgtEl>
                                        <p:attrNameLst>
                                          <p:attrName>ppt_x</p:attrName>
                                        </p:attrNameLst>
                                      </p:cBhvr>
                                      <p:tavLst>
                                        <p:tav tm="0">
                                          <p:val>
                                            <p:strVal val="#ppt_x"/>
                                          </p:val>
                                        </p:tav>
                                        <p:tav tm="100000">
                                          <p:val>
                                            <p:strVal val="#ppt_x"/>
                                          </p:val>
                                        </p:tav>
                                      </p:tavLst>
                                    </p:anim>
                                    <p:anim calcmode="lin" valueType="num">
                                      <p:cBhvr additive="base">
                                        <p:cTn id="8" dur="500" fill="hold"/>
                                        <p:tgtEl>
                                          <p:spTgt spid="593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59395"/>
                                        </p:tgtEl>
                                        <p:attrNameLst>
                                          <p:attrName>style.visibility</p:attrName>
                                        </p:attrNameLst>
                                      </p:cBhvr>
                                      <p:to>
                                        <p:strVal val="visible"/>
                                      </p:to>
                                    </p:set>
                                    <p:anim calcmode="lin" valueType="num">
                                      <p:cBhvr additive="base">
                                        <p:cTn id="13" dur="500" fill="hold"/>
                                        <p:tgtEl>
                                          <p:spTgt spid="59395"/>
                                        </p:tgtEl>
                                        <p:attrNameLst>
                                          <p:attrName>ppt_x</p:attrName>
                                        </p:attrNameLst>
                                      </p:cBhvr>
                                      <p:tavLst>
                                        <p:tav tm="0">
                                          <p:val>
                                            <p:strVal val="#ppt_x"/>
                                          </p:val>
                                        </p:tav>
                                        <p:tav tm="100000">
                                          <p:val>
                                            <p:strVal val="#ppt_x"/>
                                          </p:val>
                                        </p:tav>
                                      </p:tavLst>
                                    </p:anim>
                                    <p:anim calcmode="lin" valueType="num">
                                      <p:cBhvr additive="base">
                                        <p:cTn id="14" dur="500" fill="hold"/>
                                        <p:tgtEl>
                                          <p:spTgt spid="593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pulation.jpg"/>
          <p:cNvPicPr>
            <a:picLocks noChangeAspect="1"/>
          </p:cNvPicPr>
          <p:nvPr/>
        </p:nvPicPr>
        <p:blipFill>
          <a:blip r:embed="rId3">
            <a:lum contrast="-66000"/>
            <a:alphaModFix amt="55000"/>
          </a:blip>
          <a:stretch>
            <a:fillRect/>
          </a:stretch>
        </p:blipFill>
        <p:spPr>
          <a:xfrm>
            <a:off x="0" y="0"/>
            <a:ext cx="9144000" cy="6857999"/>
          </a:xfrm>
          <a:prstGeom prst="rect">
            <a:avLst/>
          </a:prstGeom>
        </p:spPr>
      </p:pic>
      <p:sp>
        <p:nvSpPr>
          <p:cNvPr id="3" name="Content Placeholder 2"/>
          <p:cNvSpPr>
            <a:spLocks noGrp="1"/>
          </p:cNvSpPr>
          <p:nvPr>
            <p:ph idx="1"/>
          </p:nvPr>
        </p:nvSpPr>
        <p:spPr>
          <a:xfrm>
            <a:off x="214425" y="1417638"/>
            <a:ext cx="8929575" cy="4966117"/>
          </a:xfrm>
        </p:spPr>
        <p:txBody>
          <a:bodyPr>
            <a:normAutofit/>
          </a:bodyPr>
          <a:lstStyle/>
          <a:p>
            <a:r>
              <a:rPr lang="en-US" sz="4000" dirty="0" smtClean="0">
                <a:solidFill>
                  <a:srgbClr val="FFFFFF"/>
                </a:solidFill>
              </a:rPr>
              <a:t>Young boys and girls in every city… </a:t>
            </a:r>
          </a:p>
          <a:p>
            <a:endParaRPr lang="en-US" sz="4000" dirty="0" smtClean="0">
              <a:solidFill>
                <a:srgbClr val="FFFFFF"/>
              </a:solidFill>
            </a:endParaRPr>
          </a:p>
          <a:p>
            <a:endParaRPr lang="en-US" sz="4000" dirty="0" smtClean="0">
              <a:solidFill>
                <a:srgbClr val="FFFFFF"/>
              </a:solidFill>
            </a:endParaRPr>
          </a:p>
          <a:p>
            <a:r>
              <a:rPr lang="en-US" sz="4000" dirty="0" smtClean="0">
                <a:solidFill>
                  <a:srgbClr val="FFFFFF"/>
                </a:solidFill>
              </a:rPr>
              <a:t>Sex trafficking masks itself…</a:t>
            </a:r>
          </a:p>
          <a:p>
            <a:endParaRPr lang="en-US" sz="4000" dirty="0" smtClean="0">
              <a:solidFill>
                <a:srgbClr val="FFFFFF"/>
              </a:solidFill>
            </a:endParaRPr>
          </a:p>
          <a:p>
            <a:pPr lvl="1"/>
            <a:r>
              <a:rPr lang="en-US" sz="3600" dirty="0" smtClean="0">
                <a:solidFill>
                  <a:srgbClr val="FFFFFF"/>
                </a:solidFill>
              </a:rPr>
              <a:t>General public does not feel outraged.</a:t>
            </a:r>
          </a:p>
        </p:txBody>
      </p:sp>
      <p:sp>
        <p:nvSpPr>
          <p:cNvPr id="2" name="Title 1"/>
          <p:cNvSpPr>
            <a:spLocks noGrp="1"/>
          </p:cNvSpPr>
          <p:nvPr>
            <p:ph type="title"/>
          </p:nvPr>
        </p:nvSpPr>
        <p:spPr>
          <a:xfrm>
            <a:off x="457200" y="152400"/>
            <a:ext cx="8462580" cy="1219200"/>
          </a:xfrm>
        </p:spPr>
        <p:txBody>
          <a:bodyPr>
            <a:noAutofit/>
          </a:bodyPr>
          <a:lstStyle/>
          <a:p>
            <a:r>
              <a:rPr lang="en-US" sz="5800" dirty="0" smtClean="0">
                <a:solidFill>
                  <a:schemeClr val="tx1"/>
                </a:solidFill>
              </a:rPr>
              <a:t>Children = Not Prostitutes </a:t>
            </a:r>
            <a:endParaRPr lang="en-US" sz="5800" dirty="0">
              <a:solidFill>
                <a:schemeClr val="tx1"/>
              </a:solidFill>
            </a:endParaRPr>
          </a:p>
        </p:txBody>
      </p:sp>
      <p:sp>
        <p:nvSpPr>
          <p:cNvPr id="6" name="TextBox 5"/>
          <p:cNvSpPr txBox="1"/>
          <p:nvPr/>
        </p:nvSpPr>
        <p:spPr>
          <a:xfrm>
            <a:off x="5987414" y="6103331"/>
            <a:ext cx="2711242" cy="765224"/>
          </a:xfrm>
          <a:prstGeom prst="rect">
            <a:avLst/>
          </a:prstGeom>
          <a:noFill/>
        </p:spPr>
        <p:txBody>
          <a:bodyPr wrap="square" rtlCol="0">
            <a:spAutoFit/>
          </a:bodyPr>
          <a:lstStyle/>
          <a:p>
            <a:endParaRPr lang="en-US" dirty="0"/>
          </a:p>
        </p:txBody>
      </p:sp>
      <p:sp>
        <p:nvSpPr>
          <p:cNvPr id="7" name="Rectangle 6"/>
          <p:cNvSpPr/>
          <p:nvPr/>
        </p:nvSpPr>
        <p:spPr>
          <a:xfrm>
            <a:off x="4347780" y="6152922"/>
            <a:ext cx="4572000" cy="461665"/>
          </a:xfrm>
          <a:prstGeom prst="rect">
            <a:avLst/>
          </a:prstGeom>
        </p:spPr>
        <p:txBody>
          <a:bodyPr>
            <a:spAutoFit/>
          </a:bodyPr>
          <a:lstStyle/>
          <a:p>
            <a:r>
              <a:rPr lang="en-US" sz="1200" dirty="0" smtClean="0"/>
              <a:t>Tran, Jonathan. “Sold Into Slavery.” </a:t>
            </a:r>
            <a:r>
              <a:rPr lang="en-US" sz="1200" i="1" dirty="0" smtClean="0"/>
              <a:t>Christian Century</a:t>
            </a:r>
            <a:r>
              <a:rPr lang="en-US" sz="1200" dirty="0" smtClean="0"/>
              <a:t> 124.24 (2007): 22. </a:t>
            </a:r>
            <a:r>
              <a:rPr lang="en-US" sz="1200" i="1" dirty="0" smtClean="0"/>
              <a:t>eLibrary</a:t>
            </a:r>
            <a:r>
              <a:rPr lang="en-US" sz="1200" dirty="0" smtClean="0"/>
              <a:t>. Web. 2 Dec. 2009.</a:t>
            </a:r>
            <a:endParaRPr lang="en-US" sz="1200" dirty="0"/>
          </a:p>
        </p:txBody>
      </p:sp>
      <p:sp>
        <p:nvSpPr>
          <p:cNvPr id="9" name="TextBox 8"/>
          <p:cNvSpPr txBox="1"/>
          <p:nvPr/>
        </p:nvSpPr>
        <p:spPr>
          <a:xfrm>
            <a:off x="931333" y="2032000"/>
            <a:ext cx="8705355" cy="1446550"/>
          </a:xfrm>
          <a:prstGeom prst="rect">
            <a:avLst/>
          </a:prstGeom>
          <a:noFill/>
        </p:spPr>
        <p:txBody>
          <a:bodyPr wrap="square" rtlCol="0">
            <a:spAutoFit/>
          </a:bodyPr>
          <a:lstStyle/>
          <a:p>
            <a:pPr lvl="2"/>
            <a:r>
              <a:rPr lang="en-US" sz="4400" dirty="0" smtClean="0">
                <a:solidFill>
                  <a:srgbClr val="FF0000"/>
                </a:solidFill>
              </a:rPr>
              <a:t>on the globe today are forced</a:t>
            </a:r>
          </a:p>
          <a:p>
            <a:pPr lvl="2"/>
            <a:r>
              <a:rPr lang="en-US" sz="4400" dirty="0" smtClean="0">
                <a:solidFill>
                  <a:srgbClr val="FF0000"/>
                </a:solidFill>
              </a:rPr>
              <a:t>to serve as sex slaves. </a:t>
            </a:r>
          </a:p>
        </p:txBody>
      </p:sp>
      <p:sp>
        <p:nvSpPr>
          <p:cNvPr id="10" name="TextBox 9"/>
          <p:cNvSpPr txBox="1"/>
          <p:nvPr/>
        </p:nvSpPr>
        <p:spPr>
          <a:xfrm>
            <a:off x="2050533" y="4189697"/>
            <a:ext cx="4993733" cy="769441"/>
          </a:xfrm>
          <a:prstGeom prst="rect">
            <a:avLst/>
          </a:prstGeom>
          <a:noFill/>
        </p:spPr>
        <p:txBody>
          <a:bodyPr wrap="square" rtlCol="0">
            <a:spAutoFit/>
          </a:bodyPr>
          <a:lstStyle/>
          <a:p>
            <a:pPr lvl="2"/>
            <a:r>
              <a:rPr lang="en-US" sz="4400" dirty="0" smtClean="0">
                <a:solidFill>
                  <a:srgbClr val="FF0000"/>
                </a:solidFill>
              </a:rPr>
              <a:t>as prostitution.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opTraffickingSuntile.jpg"/>
          <p:cNvPicPr>
            <a:picLocks noChangeAspect="1"/>
          </p:cNvPicPr>
          <p:nvPr/>
        </p:nvPicPr>
        <p:blipFill>
          <a:blip r:embed="rId3">
            <a:lum contrast="-61000"/>
          </a:blip>
          <a:stretch>
            <a:fillRect/>
          </a:stretch>
        </p:blipFill>
        <p:spPr>
          <a:xfrm>
            <a:off x="1066800" y="0"/>
            <a:ext cx="6858000" cy="6858000"/>
          </a:xfrm>
          <a:prstGeom prst="rect">
            <a:avLst/>
          </a:prstGeom>
        </p:spPr>
      </p:pic>
      <p:sp>
        <p:nvSpPr>
          <p:cNvPr id="3" name="Content Placeholder 2"/>
          <p:cNvSpPr>
            <a:spLocks noGrp="1"/>
          </p:cNvSpPr>
          <p:nvPr>
            <p:ph idx="1"/>
          </p:nvPr>
        </p:nvSpPr>
        <p:spPr/>
        <p:txBody>
          <a:bodyPr>
            <a:normAutofit/>
          </a:bodyPr>
          <a:lstStyle/>
          <a:p>
            <a:r>
              <a:rPr lang="en-US" sz="4000" dirty="0" smtClean="0"/>
              <a:t>Fraud</a:t>
            </a:r>
          </a:p>
          <a:p>
            <a:r>
              <a:rPr lang="en-US" sz="4000" dirty="0" smtClean="0"/>
              <a:t>Trickery</a:t>
            </a:r>
          </a:p>
          <a:p>
            <a:r>
              <a:rPr lang="en-US" sz="4000" dirty="0" smtClean="0"/>
              <a:t>False promises</a:t>
            </a:r>
          </a:p>
          <a:p>
            <a:r>
              <a:rPr lang="en-US" sz="4000" dirty="0" smtClean="0"/>
              <a:t>Familiarity </a:t>
            </a:r>
            <a:endParaRPr lang="en-US" sz="4000" dirty="0"/>
          </a:p>
        </p:txBody>
      </p:sp>
      <p:sp>
        <p:nvSpPr>
          <p:cNvPr id="2" name="Title 1"/>
          <p:cNvSpPr>
            <a:spLocks noGrp="1"/>
          </p:cNvSpPr>
          <p:nvPr>
            <p:ph type="title"/>
          </p:nvPr>
        </p:nvSpPr>
        <p:spPr/>
        <p:txBody>
          <a:bodyPr>
            <a:normAutofit fontScale="90000"/>
          </a:bodyPr>
          <a:lstStyle/>
          <a:p>
            <a:r>
              <a:rPr lang="en-US" sz="5400" b="1" dirty="0" smtClean="0"/>
              <a:t>Recruitment and Extraction</a:t>
            </a:r>
            <a:endParaRPr lang="en-US" sz="5400" b="1" dirty="0"/>
          </a:p>
        </p:txBody>
      </p:sp>
      <p:sp>
        <p:nvSpPr>
          <p:cNvPr id="5" name="Rectangle 4"/>
          <p:cNvSpPr/>
          <p:nvPr/>
        </p:nvSpPr>
        <p:spPr>
          <a:xfrm>
            <a:off x="4360944" y="5895330"/>
            <a:ext cx="4572000" cy="461665"/>
          </a:xfrm>
          <a:prstGeom prst="rect">
            <a:avLst/>
          </a:prstGeom>
        </p:spPr>
        <p:txBody>
          <a:bodyPr>
            <a:spAutoFit/>
          </a:bodyPr>
          <a:lstStyle/>
          <a:p>
            <a:r>
              <a:rPr lang="en-US" sz="1200" dirty="0" err="1" smtClean="0"/>
              <a:t>Beyrer</a:t>
            </a:r>
            <a:r>
              <a:rPr lang="en-US" sz="1200" dirty="0" smtClean="0"/>
              <a:t>, Chris. “Global Child Trafficking.” </a:t>
            </a:r>
            <a:r>
              <a:rPr lang="en-US" sz="1200" i="1" dirty="0" smtClean="0"/>
              <a:t>Lancet</a:t>
            </a:r>
            <a:r>
              <a:rPr lang="en-US" sz="1200" dirty="0" smtClean="0"/>
              <a:t> 1 Dec. 2004: 16. </a:t>
            </a:r>
            <a:r>
              <a:rPr lang="en-US" sz="1200" i="1" dirty="0" smtClean="0"/>
              <a:t>eLibrary</a:t>
            </a:r>
            <a:r>
              <a:rPr lang="en-US" sz="1200" dirty="0" smtClean="0"/>
              <a:t>. Web. 2 Dec. 2009.</a:t>
            </a:r>
            <a:endParaRPr lang="en-US" sz="12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alphaModFix amt="65000"/>
          </a:blip>
          <a:stretch>
            <a:fillRect/>
          </a:stretch>
        </p:blipFill>
        <p:spPr>
          <a:xfrm>
            <a:off x="0" y="0"/>
            <a:ext cx="9189245" cy="6858000"/>
          </a:xfrm>
          <a:prstGeom prst="rect">
            <a:avLst/>
          </a:prstGeom>
        </p:spPr>
      </p:pic>
      <p:sp>
        <p:nvSpPr>
          <p:cNvPr id="3" name="Content Placeholder 2"/>
          <p:cNvSpPr>
            <a:spLocks noGrp="1"/>
          </p:cNvSpPr>
          <p:nvPr>
            <p:ph idx="1"/>
          </p:nvPr>
        </p:nvSpPr>
        <p:spPr/>
        <p:txBody>
          <a:bodyPr>
            <a:normAutofit fontScale="92500" lnSpcReduction="10000"/>
          </a:bodyPr>
          <a:lstStyle/>
          <a:p>
            <a:r>
              <a:rPr lang="en-US" sz="4800" dirty="0" smtClean="0"/>
              <a:t>Once taken </a:t>
            </a:r>
          </a:p>
          <a:p>
            <a:pPr lvl="1"/>
            <a:r>
              <a:rPr lang="en-US" sz="4400" dirty="0" smtClean="0"/>
              <a:t>Sold to slaveholders </a:t>
            </a:r>
          </a:p>
          <a:p>
            <a:pPr lvl="2"/>
            <a:r>
              <a:rPr lang="en-US" sz="4000" dirty="0" smtClean="0"/>
              <a:t>Who deal in commercial sex:</a:t>
            </a:r>
          </a:p>
          <a:p>
            <a:pPr lvl="3"/>
            <a:r>
              <a:rPr lang="en-US" sz="3600" dirty="0" smtClean="0"/>
              <a:t>Pimps</a:t>
            </a:r>
          </a:p>
          <a:p>
            <a:pPr lvl="3"/>
            <a:r>
              <a:rPr lang="en-US" sz="3600" dirty="0" smtClean="0"/>
              <a:t>Owners of strip clubs</a:t>
            </a:r>
          </a:p>
          <a:p>
            <a:pPr lvl="3"/>
            <a:r>
              <a:rPr lang="en-US" sz="3600" dirty="0" smtClean="0"/>
              <a:t>Sex bars</a:t>
            </a:r>
          </a:p>
          <a:p>
            <a:pPr lvl="3"/>
            <a:r>
              <a:rPr lang="en-US" sz="3600" dirty="0" smtClean="0"/>
              <a:t>Brothels</a:t>
            </a:r>
          </a:p>
          <a:p>
            <a:pPr lvl="3"/>
            <a:r>
              <a:rPr lang="en-US" sz="3600" dirty="0" smtClean="0"/>
              <a:t>Massage parlors </a:t>
            </a:r>
          </a:p>
        </p:txBody>
      </p:sp>
      <p:sp>
        <p:nvSpPr>
          <p:cNvPr id="2" name="Title 1"/>
          <p:cNvSpPr>
            <a:spLocks noGrp="1"/>
          </p:cNvSpPr>
          <p:nvPr>
            <p:ph type="title"/>
          </p:nvPr>
        </p:nvSpPr>
        <p:spPr/>
        <p:txBody>
          <a:bodyPr>
            <a:normAutofit fontScale="90000"/>
          </a:bodyPr>
          <a:lstStyle/>
          <a:p>
            <a:r>
              <a:rPr lang="en-US" sz="8000" dirty="0" smtClean="0">
                <a:latin typeface="Reprise Stamp"/>
                <a:ea typeface="华文楷体"/>
                <a:cs typeface="Reprise Stamp"/>
              </a:rPr>
              <a:t>Control</a:t>
            </a:r>
            <a:endParaRPr lang="en-US" sz="8000" dirty="0">
              <a:latin typeface="Reprise Stamp"/>
              <a:ea typeface="华文楷体"/>
              <a:cs typeface="Reprise Stamp"/>
            </a:endParaRPr>
          </a:p>
        </p:txBody>
      </p:sp>
      <p:sp>
        <p:nvSpPr>
          <p:cNvPr id="5" name="Rectangle 4"/>
          <p:cNvSpPr/>
          <p:nvPr/>
        </p:nvSpPr>
        <p:spPr>
          <a:xfrm>
            <a:off x="4235930" y="5849164"/>
            <a:ext cx="4572000" cy="646331"/>
          </a:xfrm>
          <a:prstGeom prst="rect">
            <a:avLst/>
          </a:prstGeom>
        </p:spPr>
        <p:txBody>
          <a:bodyPr>
            <a:spAutoFit/>
          </a:bodyPr>
          <a:lstStyle/>
          <a:p>
            <a:r>
              <a:rPr lang="en-US" sz="1200" dirty="0" smtClean="0"/>
              <a:t>“Human Trafficking.” </a:t>
            </a:r>
            <a:r>
              <a:rPr lang="en-US" sz="1200" i="1" dirty="0" smtClean="0"/>
              <a:t>Encyclopedia of Race and Racism</a:t>
            </a:r>
            <a:r>
              <a:rPr lang="en-US" sz="1200" dirty="0" smtClean="0"/>
              <a:t>. Ed. John Moore. Vol. 2. Detroit: Gale, 2008. 134-38. </a:t>
            </a:r>
            <a:r>
              <a:rPr lang="en-US" sz="1200" i="1" dirty="0" smtClean="0"/>
              <a:t>Global Issues in Context</a:t>
            </a:r>
            <a:r>
              <a:rPr lang="en-US" sz="1200" dirty="0" smtClean="0"/>
              <a:t>. Web. 3 Dec. 2009.</a:t>
            </a:r>
            <a:endParaRPr lang="en-US" sz="1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4_298535.jpg"/>
          <p:cNvPicPr>
            <a:picLocks noChangeAspect="1"/>
          </p:cNvPicPr>
          <p:nvPr/>
        </p:nvPicPr>
        <p:blipFill>
          <a:blip r:embed="rId3">
            <a:lum contrast="-68000"/>
            <a:alphaModFix amt="61000"/>
          </a:blip>
          <a:stretch>
            <a:fillRect/>
          </a:stretch>
        </p:blipFill>
        <p:spPr>
          <a:xfrm>
            <a:off x="232" y="0"/>
            <a:ext cx="9143768" cy="6858000"/>
          </a:xfrm>
          <a:prstGeom prst="rect">
            <a:avLst/>
          </a:prstGeom>
        </p:spPr>
      </p:pic>
      <p:sp>
        <p:nvSpPr>
          <p:cNvPr id="3" name="Content Placeholder 2"/>
          <p:cNvSpPr>
            <a:spLocks noGrp="1"/>
          </p:cNvSpPr>
          <p:nvPr>
            <p:ph idx="1"/>
          </p:nvPr>
        </p:nvSpPr>
        <p:spPr>
          <a:xfrm>
            <a:off x="457200" y="1417638"/>
            <a:ext cx="7467600" cy="4834153"/>
          </a:xfrm>
        </p:spPr>
        <p:txBody>
          <a:bodyPr>
            <a:normAutofit/>
          </a:bodyPr>
          <a:lstStyle/>
          <a:p>
            <a:r>
              <a:rPr lang="en-US" sz="4000" dirty="0" smtClean="0"/>
              <a:t>Slaveholders:</a:t>
            </a:r>
          </a:p>
          <a:p>
            <a:pPr lvl="1"/>
            <a:r>
              <a:rPr lang="en-US" sz="3600" dirty="0" smtClean="0"/>
              <a:t> keep things in control by the constant</a:t>
            </a:r>
            <a:endParaRPr lang="en-US" sz="3600" dirty="0" smtClean="0">
              <a:solidFill>
                <a:srgbClr val="FF0000"/>
              </a:solidFill>
            </a:endParaRPr>
          </a:p>
          <a:p>
            <a:r>
              <a:rPr lang="en-US" sz="3200" dirty="0" smtClean="0"/>
              <a:t>Trafficked children are victims of an</a:t>
            </a:r>
            <a:endParaRPr lang="en-US" sz="3200" dirty="0" smtClean="0">
              <a:solidFill>
                <a:srgbClr val="FF0000"/>
              </a:solidFill>
            </a:endParaRPr>
          </a:p>
          <a:p>
            <a:pPr lvl="1"/>
            <a:endParaRPr lang="en-US" sz="2800" dirty="0" smtClean="0"/>
          </a:p>
          <a:p>
            <a:pPr lvl="1"/>
            <a:r>
              <a:rPr lang="en-US" sz="2800" dirty="0" smtClean="0"/>
              <a:t>Within the first forty-eight hours </a:t>
            </a:r>
          </a:p>
          <a:p>
            <a:pPr lvl="2"/>
            <a:r>
              <a:rPr lang="en-US" sz="2400" dirty="0" smtClean="0"/>
              <a:t>Through rape or beatings </a:t>
            </a:r>
          </a:p>
        </p:txBody>
      </p:sp>
      <p:sp>
        <p:nvSpPr>
          <p:cNvPr id="2" name="Title 1"/>
          <p:cNvSpPr>
            <a:spLocks noGrp="1"/>
          </p:cNvSpPr>
          <p:nvPr>
            <p:ph type="title"/>
          </p:nvPr>
        </p:nvSpPr>
        <p:spPr/>
        <p:txBody>
          <a:bodyPr>
            <a:noAutofit/>
          </a:bodyPr>
          <a:lstStyle/>
          <a:p>
            <a:r>
              <a:rPr lang="en-US" sz="8000" dirty="0" smtClean="0"/>
              <a:t>Violence </a:t>
            </a:r>
            <a:endParaRPr lang="en-US" sz="8000" dirty="0"/>
          </a:p>
        </p:txBody>
      </p:sp>
      <p:sp>
        <p:nvSpPr>
          <p:cNvPr id="5" name="Rectangle 4"/>
          <p:cNvSpPr/>
          <p:nvPr/>
        </p:nvSpPr>
        <p:spPr>
          <a:xfrm>
            <a:off x="4041091" y="5980836"/>
            <a:ext cx="4832816" cy="646331"/>
          </a:xfrm>
          <a:prstGeom prst="rect">
            <a:avLst/>
          </a:prstGeom>
        </p:spPr>
        <p:txBody>
          <a:bodyPr wrap="square">
            <a:spAutoFit/>
          </a:bodyPr>
          <a:lstStyle/>
          <a:p>
            <a:r>
              <a:rPr lang="en-US" sz="1200" dirty="0" smtClean="0"/>
              <a:t>“Human Trafficking.” </a:t>
            </a:r>
            <a:r>
              <a:rPr lang="en-US" sz="1200" i="1" dirty="0" smtClean="0"/>
              <a:t>Encyclopedia of Race and Racism</a:t>
            </a:r>
            <a:r>
              <a:rPr lang="en-US" sz="1200" dirty="0" smtClean="0"/>
              <a:t>. Ed. John Moore. Vol. 2. Detroit: Gale, 2008. 134-38. </a:t>
            </a:r>
            <a:r>
              <a:rPr lang="en-US" sz="1200" i="1" dirty="0" smtClean="0"/>
              <a:t>Global Issues in Context</a:t>
            </a:r>
            <a:r>
              <a:rPr lang="en-US" sz="1200" dirty="0" smtClean="0"/>
              <a:t>. Web. 3 Dec. 2009.</a:t>
            </a:r>
            <a:endParaRPr lang="en-US" sz="1200" dirty="0"/>
          </a:p>
        </p:txBody>
      </p:sp>
      <p:sp>
        <p:nvSpPr>
          <p:cNvPr id="8" name="TextBox 7"/>
          <p:cNvSpPr txBox="1"/>
          <p:nvPr/>
        </p:nvSpPr>
        <p:spPr>
          <a:xfrm>
            <a:off x="2928099" y="2620035"/>
            <a:ext cx="3797058" cy="646331"/>
          </a:xfrm>
          <a:prstGeom prst="rect">
            <a:avLst/>
          </a:prstGeom>
          <a:noFill/>
        </p:spPr>
        <p:txBody>
          <a:bodyPr wrap="none" rtlCol="0">
            <a:spAutoFit/>
          </a:bodyPr>
          <a:lstStyle/>
          <a:p>
            <a:r>
              <a:rPr lang="en-US" sz="3600" dirty="0" smtClean="0">
                <a:solidFill>
                  <a:srgbClr val="FF0000"/>
                </a:solidFill>
              </a:rPr>
              <a:t>threat of violence.</a:t>
            </a:r>
            <a:endParaRPr lang="en-US" sz="3600" dirty="0"/>
          </a:p>
        </p:txBody>
      </p:sp>
      <p:sp>
        <p:nvSpPr>
          <p:cNvPr id="10" name="TextBox 9"/>
          <p:cNvSpPr txBox="1"/>
          <p:nvPr/>
        </p:nvSpPr>
        <p:spPr>
          <a:xfrm>
            <a:off x="833419" y="3672936"/>
            <a:ext cx="4290958" cy="584776"/>
          </a:xfrm>
          <a:prstGeom prst="rect">
            <a:avLst/>
          </a:prstGeom>
          <a:noFill/>
        </p:spPr>
        <p:txBody>
          <a:bodyPr wrap="none" rtlCol="0">
            <a:spAutoFit/>
          </a:bodyPr>
          <a:lstStyle/>
          <a:p>
            <a:r>
              <a:rPr lang="en-US" sz="3200" dirty="0" smtClean="0">
                <a:solidFill>
                  <a:srgbClr val="FF0000"/>
                </a:solidFill>
              </a:rPr>
              <a:t>extreme act of violence</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889" y="493889"/>
            <a:ext cx="7924800" cy="5716941"/>
          </a:xfrm>
        </p:spPr>
        <p:txBody>
          <a:bodyPr>
            <a:normAutofit/>
          </a:bodyPr>
          <a:lstStyle/>
          <a:p>
            <a:pPr>
              <a:buNone/>
            </a:pPr>
            <a:r>
              <a:rPr lang="en-US" sz="6000" dirty="0" smtClean="0"/>
              <a:t>RAISE YOUR HAND</a:t>
            </a:r>
          </a:p>
          <a:p>
            <a:pPr>
              <a:buNone/>
            </a:pPr>
            <a:r>
              <a:rPr lang="en-US" sz="6000" dirty="0" smtClean="0"/>
              <a:t>IF YOU</a:t>
            </a:r>
            <a:endParaRPr lang="en-US" sz="6000" dirty="0" smtClean="0">
              <a:solidFill>
                <a:srgbClr val="FF0000"/>
              </a:solidFill>
            </a:endParaRPr>
          </a:p>
          <a:p>
            <a:pPr>
              <a:buNone/>
            </a:pPr>
            <a:r>
              <a:rPr lang="en-US" sz="6000" dirty="0" smtClean="0"/>
              <a:t>                    IN THE</a:t>
            </a:r>
          </a:p>
          <a:p>
            <a:pPr>
              <a:buNone/>
            </a:pPr>
            <a:r>
              <a:rPr lang="en-US" sz="6000" dirty="0" smtClean="0"/>
              <a:t>UNITED STATES NO</a:t>
            </a:r>
          </a:p>
          <a:p>
            <a:pPr>
              <a:buNone/>
            </a:pPr>
            <a:r>
              <a:rPr lang="en-US" sz="6000" dirty="0" smtClean="0"/>
              <a:t>LONGER               . </a:t>
            </a:r>
            <a:endParaRPr lang="en-US" sz="6000" dirty="0"/>
          </a:p>
        </p:txBody>
      </p:sp>
      <p:sp>
        <p:nvSpPr>
          <p:cNvPr id="5" name="Rectangle 4"/>
          <p:cNvSpPr/>
          <p:nvPr/>
        </p:nvSpPr>
        <p:spPr>
          <a:xfrm>
            <a:off x="3209626" y="1493015"/>
            <a:ext cx="3072316" cy="1107996"/>
          </a:xfrm>
          <a:prstGeom prst="rect">
            <a:avLst/>
          </a:prstGeom>
        </p:spPr>
        <p:txBody>
          <a:bodyPr wrap="square">
            <a:spAutoFit/>
          </a:bodyPr>
          <a:lstStyle/>
          <a:p>
            <a:r>
              <a:rPr lang="en-US" sz="6600" b="1" dirty="0" smtClean="0">
                <a:solidFill>
                  <a:srgbClr val="FF0000"/>
                </a:solidFill>
              </a:rPr>
              <a:t>THINK</a:t>
            </a:r>
            <a:endParaRPr lang="en-US" sz="6600" b="1" dirty="0"/>
          </a:p>
        </p:txBody>
      </p:sp>
      <p:sp>
        <p:nvSpPr>
          <p:cNvPr id="6" name="TextBox 5"/>
          <p:cNvSpPr txBox="1"/>
          <p:nvPr/>
        </p:nvSpPr>
        <p:spPr>
          <a:xfrm>
            <a:off x="493889" y="2385391"/>
            <a:ext cx="3985856" cy="1107996"/>
          </a:xfrm>
          <a:prstGeom prst="rect">
            <a:avLst/>
          </a:prstGeom>
          <a:noFill/>
        </p:spPr>
        <p:txBody>
          <a:bodyPr wrap="square" rtlCol="0">
            <a:spAutoFit/>
          </a:bodyPr>
          <a:lstStyle/>
          <a:p>
            <a:r>
              <a:rPr lang="en-US" sz="6600" b="1" dirty="0" smtClean="0">
                <a:solidFill>
                  <a:srgbClr val="FF0000"/>
                </a:solidFill>
              </a:rPr>
              <a:t>SLAVERY</a:t>
            </a:r>
            <a:endParaRPr lang="en-US" sz="6600" b="1" dirty="0"/>
          </a:p>
        </p:txBody>
      </p:sp>
      <p:sp>
        <p:nvSpPr>
          <p:cNvPr id="7" name="TextBox 6"/>
          <p:cNvSpPr txBox="1"/>
          <p:nvPr/>
        </p:nvSpPr>
        <p:spPr>
          <a:xfrm>
            <a:off x="3638721" y="4444722"/>
            <a:ext cx="3020823" cy="1107996"/>
          </a:xfrm>
          <a:prstGeom prst="rect">
            <a:avLst/>
          </a:prstGeom>
          <a:noFill/>
        </p:spPr>
        <p:txBody>
          <a:bodyPr wrap="square" rtlCol="0">
            <a:spAutoFit/>
          </a:bodyPr>
          <a:lstStyle/>
          <a:p>
            <a:r>
              <a:rPr lang="en-US" sz="6600" b="1" dirty="0" smtClean="0">
                <a:solidFill>
                  <a:srgbClr val="FF0000"/>
                </a:solidFill>
              </a:rPr>
              <a:t>EXISTS</a:t>
            </a:r>
            <a:endParaRPr lang="en-US" sz="6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158327" cy="4525963"/>
          </a:xfrm>
        </p:spPr>
        <p:txBody>
          <a:bodyPr>
            <a:normAutofit/>
          </a:bodyPr>
          <a:lstStyle/>
          <a:p>
            <a:r>
              <a:rPr lang="en-US" sz="3000" dirty="0" smtClean="0"/>
              <a:t>Threats of serious harm to, or physical restraint of any person. </a:t>
            </a:r>
          </a:p>
          <a:p>
            <a:r>
              <a:rPr lang="en-US" sz="3000" dirty="0" smtClean="0"/>
              <a:t>Traffickers make their victims believe that there is no way to… </a:t>
            </a:r>
          </a:p>
        </p:txBody>
      </p:sp>
      <p:sp>
        <p:nvSpPr>
          <p:cNvPr id="2" name="Title 1"/>
          <p:cNvSpPr>
            <a:spLocks noGrp="1"/>
          </p:cNvSpPr>
          <p:nvPr>
            <p:ph type="title"/>
          </p:nvPr>
        </p:nvSpPr>
        <p:spPr/>
        <p:txBody>
          <a:bodyPr/>
          <a:lstStyle/>
          <a:p>
            <a:pPr algn="ctr"/>
            <a:r>
              <a:rPr lang="en-US" sz="6000" dirty="0" smtClean="0"/>
              <a:t>Coercion </a:t>
            </a:r>
            <a:endParaRPr lang="en-US" sz="6000" dirty="0"/>
          </a:p>
        </p:txBody>
      </p:sp>
      <p:sp>
        <p:nvSpPr>
          <p:cNvPr id="4" name="Rectangle 3"/>
          <p:cNvSpPr/>
          <p:nvPr/>
        </p:nvSpPr>
        <p:spPr>
          <a:xfrm>
            <a:off x="4320655" y="5710664"/>
            <a:ext cx="4572000" cy="830997"/>
          </a:xfrm>
          <a:prstGeom prst="rect">
            <a:avLst/>
          </a:prstGeom>
        </p:spPr>
        <p:txBody>
          <a:bodyPr>
            <a:spAutoFit/>
          </a:bodyPr>
          <a:lstStyle/>
          <a:p>
            <a:r>
              <a:rPr lang="en-US" sz="1200" dirty="0" smtClean="0"/>
              <a:t>United States Congress. “Section 2423. Transportation of Minors.” </a:t>
            </a:r>
            <a:r>
              <a:rPr lang="en-US" sz="1200" i="1" dirty="0" smtClean="0"/>
              <a:t>Gender Issues and Sexuality: Essential Primary Sources</a:t>
            </a:r>
            <a:r>
              <a:rPr lang="en-US" sz="1200" dirty="0" smtClean="0"/>
              <a:t>. Ed. Brenda Lerner and Adrienne Lerner. Detroit: Gale, 2006. 411-12. </a:t>
            </a:r>
            <a:r>
              <a:rPr lang="en-US" sz="1200" i="1" dirty="0" smtClean="0"/>
              <a:t>Global Issues In Context</a:t>
            </a:r>
            <a:r>
              <a:rPr lang="en-US" sz="1200" dirty="0" smtClean="0"/>
              <a:t>. Web. 3 Dec. 2009.</a:t>
            </a:r>
            <a:endParaRPr lang="en-US" sz="1200" dirty="0"/>
          </a:p>
        </p:txBody>
      </p:sp>
      <p:sp>
        <p:nvSpPr>
          <p:cNvPr id="8" name="TextBox 7"/>
          <p:cNvSpPr txBox="1"/>
          <p:nvPr/>
        </p:nvSpPr>
        <p:spPr>
          <a:xfrm>
            <a:off x="856519" y="4721289"/>
            <a:ext cx="1837293" cy="784830"/>
          </a:xfrm>
          <a:prstGeom prst="rect">
            <a:avLst/>
          </a:prstGeom>
          <a:noFill/>
        </p:spPr>
        <p:txBody>
          <a:bodyPr wrap="none" rtlCol="0">
            <a:spAutoFit/>
          </a:bodyPr>
          <a:lstStyle/>
          <a:p>
            <a:r>
              <a:rPr lang="en-US" sz="4500" dirty="0" smtClean="0">
                <a:solidFill>
                  <a:srgbClr val="FF0000"/>
                </a:solidFill>
              </a:rPr>
              <a:t>escape</a:t>
            </a:r>
            <a:endParaRPr lang="en-US" sz="4500" dirty="0">
              <a:solidFill>
                <a:srgbClr val="FF0000"/>
              </a:solidFill>
            </a:endParaRPr>
          </a:p>
        </p:txBody>
      </p:sp>
      <p:pic>
        <p:nvPicPr>
          <p:cNvPr id="11" name="Picture 10" descr="Picture 20.png"/>
          <p:cNvPicPr>
            <a:picLocks noChangeAspect="1"/>
          </p:cNvPicPr>
          <p:nvPr/>
        </p:nvPicPr>
        <p:blipFill>
          <a:blip r:embed="rId3"/>
          <a:stretch>
            <a:fillRect/>
          </a:stretch>
        </p:blipFill>
        <p:spPr>
          <a:xfrm>
            <a:off x="4615527" y="1917740"/>
            <a:ext cx="4147003" cy="31210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112" y="1371600"/>
            <a:ext cx="3979334" cy="5029200"/>
          </a:xfrm>
        </p:spPr>
        <p:txBody>
          <a:bodyPr/>
          <a:lstStyle/>
          <a:p>
            <a:r>
              <a:rPr lang="en-US" sz="3000" dirty="0" smtClean="0"/>
              <a:t>Victims are often subjected to debt-bondage</a:t>
            </a:r>
          </a:p>
          <a:p>
            <a:pPr lvl="1"/>
            <a:r>
              <a:rPr lang="en-US" sz="2800" dirty="0" smtClean="0"/>
              <a:t>Paying off transportation fees into the destination countries. </a:t>
            </a:r>
          </a:p>
          <a:p>
            <a:pPr lvl="2"/>
            <a:r>
              <a:rPr lang="en-US" sz="2600" dirty="0" smtClean="0"/>
              <a:t>It is a…</a:t>
            </a:r>
          </a:p>
          <a:p>
            <a:pPr lvl="2">
              <a:buNone/>
            </a:pPr>
            <a:r>
              <a:rPr lang="en-US" sz="2600" dirty="0" smtClean="0"/>
              <a:t>   the only way out is escape. </a:t>
            </a:r>
            <a:endParaRPr lang="en-US" sz="2600" dirty="0"/>
          </a:p>
        </p:txBody>
      </p:sp>
      <p:sp>
        <p:nvSpPr>
          <p:cNvPr id="2" name="Title 1"/>
          <p:cNvSpPr>
            <a:spLocks noGrp="1"/>
          </p:cNvSpPr>
          <p:nvPr>
            <p:ph type="title"/>
          </p:nvPr>
        </p:nvSpPr>
        <p:spPr/>
        <p:txBody>
          <a:bodyPr/>
          <a:lstStyle/>
          <a:p>
            <a:pPr algn="ctr"/>
            <a:r>
              <a:rPr lang="en-US" sz="5400" dirty="0" smtClean="0"/>
              <a:t>DEBTS</a:t>
            </a:r>
            <a:endParaRPr lang="en-US" sz="5400" dirty="0"/>
          </a:p>
        </p:txBody>
      </p:sp>
      <p:sp>
        <p:nvSpPr>
          <p:cNvPr id="4" name="Rectangle 3"/>
          <p:cNvSpPr/>
          <p:nvPr/>
        </p:nvSpPr>
        <p:spPr>
          <a:xfrm>
            <a:off x="4170446" y="6096000"/>
            <a:ext cx="4572000" cy="646331"/>
          </a:xfrm>
          <a:prstGeom prst="rect">
            <a:avLst/>
          </a:prstGeom>
        </p:spPr>
        <p:txBody>
          <a:bodyPr>
            <a:spAutoFit/>
          </a:bodyPr>
          <a:lstStyle/>
          <a:p>
            <a:r>
              <a:rPr lang="en-US" sz="1200" dirty="0" smtClean="0"/>
              <a:t>Hodge, David R. “Sexual Trafficking in the United States: A Domestic Problem with Transnational Dimensions.” </a:t>
            </a:r>
            <a:r>
              <a:rPr lang="en-US" sz="1200" i="1" dirty="0" smtClean="0"/>
              <a:t>Social Work</a:t>
            </a:r>
            <a:r>
              <a:rPr lang="en-US" sz="1200" dirty="0" smtClean="0"/>
              <a:t> 53.2 (2008): 143. </a:t>
            </a:r>
            <a:r>
              <a:rPr lang="en-US" sz="1200" i="1" dirty="0" err="1" smtClean="0"/>
              <a:t>eLibrary</a:t>
            </a:r>
            <a:r>
              <a:rPr lang="en-US" sz="1200" dirty="0" smtClean="0"/>
              <a:t>. Web. 3 Dec. 2009.</a:t>
            </a:r>
            <a:endParaRPr lang="en-US" sz="1200" dirty="0"/>
          </a:p>
        </p:txBody>
      </p:sp>
      <p:pic>
        <p:nvPicPr>
          <p:cNvPr id="5" name="Picture 4" descr="debt.gif"/>
          <p:cNvPicPr>
            <a:picLocks noChangeAspect="1"/>
          </p:cNvPicPr>
          <p:nvPr/>
        </p:nvPicPr>
        <p:blipFill>
          <a:blip r:embed="rId3">
            <a:alphaModFix/>
          </a:blip>
          <a:stretch>
            <a:fillRect/>
          </a:stretch>
        </p:blipFill>
        <p:spPr>
          <a:xfrm>
            <a:off x="5058455" y="809702"/>
            <a:ext cx="3562340" cy="4812165"/>
          </a:xfrm>
          <a:prstGeom prst="rect">
            <a:avLst/>
          </a:prstGeom>
        </p:spPr>
      </p:pic>
      <p:sp>
        <p:nvSpPr>
          <p:cNvPr id="10" name="TextBox 9"/>
          <p:cNvSpPr txBox="1"/>
          <p:nvPr/>
        </p:nvSpPr>
        <p:spPr>
          <a:xfrm>
            <a:off x="2274932" y="4539511"/>
            <a:ext cx="2876646" cy="492443"/>
          </a:xfrm>
          <a:prstGeom prst="rect">
            <a:avLst/>
          </a:prstGeom>
          <a:noFill/>
        </p:spPr>
        <p:txBody>
          <a:bodyPr wrap="none" rtlCol="0">
            <a:spAutoFit/>
          </a:bodyPr>
          <a:lstStyle/>
          <a:p>
            <a:r>
              <a:rPr lang="en-US" sz="2600" dirty="0" smtClean="0">
                <a:solidFill>
                  <a:srgbClr val="FF0000"/>
                </a:solidFill>
              </a:rPr>
              <a:t>never ending cycle</a:t>
            </a:r>
            <a:endParaRPr lang="en-US" sz="2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ild_Exploitation_TP-05.jpg"/>
          <p:cNvPicPr>
            <a:picLocks noChangeAspect="1"/>
          </p:cNvPicPr>
          <p:nvPr/>
        </p:nvPicPr>
        <p:blipFill>
          <a:blip r:embed="rId3">
            <a:lum contrast="-46000"/>
          </a:blip>
          <a:stretch>
            <a:fillRect/>
          </a:stretch>
        </p:blipFill>
        <p:spPr>
          <a:xfrm>
            <a:off x="0" y="0"/>
            <a:ext cx="9144000" cy="6858000"/>
          </a:xfrm>
          <a:prstGeom prst="rect">
            <a:avLst/>
          </a:prstGeom>
        </p:spPr>
      </p:pic>
      <p:sp>
        <p:nvSpPr>
          <p:cNvPr id="3" name="Content Placeholder 2"/>
          <p:cNvSpPr>
            <a:spLocks noGrp="1"/>
          </p:cNvSpPr>
          <p:nvPr>
            <p:ph idx="1"/>
          </p:nvPr>
        </p:nvSpPr>
        <p:spPr/>
        <p:txBody>
          <a:bodyPr>
            <a:normAutofit/>
          </a:bodyPr>
          <a:lstStyle/>
          <a:p>
            <a:r>
              <a:rPr lang="en-US" sz="3200" dirty="0" smtClean="0"/>
              <a:t>“(The clients) say that because they do not use violence to force the child or adolescent to have sex,</a:t>
            </a:r>
            <a:r>
              <a:rPr lang="en-US" sz="3200" dirty="0" smtClean="0">
                <a:solidFill>
                  <a:srgbClr val="FF0000"/>
                </a:solidFill>
              </a:rPr>
              <a:t> </a:t>
            </a:r>
          </a:p>
          <a:p>
            <a:pPr>
              <a:buNone/>
            </a:pPr>
            <a:r>
              <a:rPr lang="en-US" sz="3200" dirty="0" smtClean="0"/>
              <a:t>                                           They do not identify the children and adolescents as victims of sexual exploitation.” </a:t>
            </a:r>
            <a:endParaRPr lang="en-US" sz="3200" dirty="0"/>
          </a:p>
        </p:txBody>
      </p:sp>
      <p:sp>
        <p:nvSpPr>
          <p:cNvPr id="2" name="Title 1"/>
          <p:cNvSpPr>
            <a:spLocks noGrp="1"/>
          </p:cNvSpPr>
          <p:nvPr>
            <p:ph type="title"/>
          </p:nvPr>
        </p:nvSpPr>
        <p:spPr/>
        <p:txBody>
          <a:bodyPr>
            <a:normAutofit/>
          </a:bodyPr>
          <a:lstStyle/>
          <a:p>
            <a:r>
              <a:rPr lang="en-US" sz="5400" dirty="0" smtClean="0"/>
              <a:t>Industry of Exploitation </a:t>
            </a:r>
            <a:endParaRPr lang="en-US" sz="5400" dirty="0"/>
          </a:p>
        </p:txBody>
      </p:sp>
      <p:sp>
        <p:nvSpPr>
          <p:cNvPr id="6" name="Rectangle 5"/>
          <p:cNvSpPr/>
          <p:nvPr/>
        </p:nvSpPr>
        <p:spPr>
          <a:xfrm>
            <a:off x="4268918" y="5895330"/>
            <a:ext cx="4572000" cy="461665"/>
          </a:xfrm>
          <a:prstGeom prst="rect">
            <a:avLst/>
          </a:prstGeom>
        </p:spPr>
        <p:txBody>
          <a:bodyPr>
            <a:spAutoFit/>
          </a:bodyPr>
          <a:lstStyle/>
          <a:p>
            <a:r>
              <a:rPr lang="en-US" sz="1200" dirty="0" smtClean="0"/>
              <a:t>Miller, John R. “Slave Trade.” </a:t>
            </a:r>
            <a:r>
              <a:rPr lang="en-US" sz="1200" i="1" dirty="0" smtClean="0"/>
              <a:t>Harvard International Review</a:t>
            </a:r>
            <a:r>
              <a:rPr lang="en-US" sz="1200" dirty="0" smtClean="0"/>
              <a:t> 27 (Jan. 2006): 70. </a:t>
            </a:r>
            <a:r>
              <a:rPr lang="en-US" sz="1200" i="1" dirty="0" err="1" smtClean="0"/>
              <a:t>eLibrary</a:t>
            </a:r>
            <a:r>
              <a:rPr lang="en-US" sz="1200" dirty="0" smtClean="0"/>
              <a:t>. Web. 3 Apr. 2010. </a:t>
            </a:r>
            <a:endParaRPr lang="en-US" sz="1200" dirty="0"/>
          </a:p>
        </p:txBody>
      </p:sp>
      <p:sp>
        <p:nvSpPr>
          <p:cNvPr id="9" name="TextBox 8"/>
          <p:cNvSpPr txBox="1"/>
          <p:nvPr/>
        </p:nvSpPr>
        <p:spPr>
          <a:xfrm>
            <a:off x="895866" y="2550416"/>
            <a:ext cx="7945052" cy="1077218"/>
          </a:xfrm>
          <a:prstGeom prst="rect">
            <a:avLst/>
          </a:prstGeom>
          <a:noFill/>
        </p:spPr>
        <p:txBody>
          <a:bodyPr wrap="square" rtlCol="0">
            <a:spAutoFit/>
          </a:bodyPr>
          <a:lstStyle/>
          <a:p>
            <a:r>
              <a:rPr lang="en-US" sz="3200" dirty="0" smtClean="0">
                <a:solidFill>
                  <a:srgbClr val="FF0000"/>
                </a:solidFill>
              </a:rPr>
              <a:t>                   the situation does not violate the minor’s human rights. </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205979581591997.jpg"/>
          <p:cNvPicPr>
            <a:picLocks noChangeAspect="1"/>
          </p:cNvPicPr>
          <p:nvPr/>
        </p:nvPicPr>
        <p:blipFill>
          <a:blip r:embed="rId3">
            <a:lum contrast="-55000"/>
            <a:alphaModFix amt="60000"/>
          </a:blip>
          <a:stretch>
            <a:fillRect/>
          </a:stretch>
        </p:blipFill>
        <p:spPr>
          <a:xfrm>
            <a:off x="0" y="0"/>
            <a:ext cx="9144000" cy="6858000"/>
          </a:xfrm>
          <a:prstGeom prst="rect">
            <a:avLst/>
          </a:prstGeom>
        </p:spPr>
      </p:pic>
      <p:sp>
        <p:nvSpPr>
          <p:cNvPr id="3" name="Content Placeholder 2"/>
          <p:cNvSpPr>
            <a:spLocks noGrp="1"/>
          </p:cNvSpPr>
          <p:nvPr>
            <p:ph idx="1"/>
          </p:nvPr>
        </p:nvSpPr>
        <p:spPr/>
        <p:txBody>
          <a:bodyPr/>
          <a:lstStyle/>
          <a:p>
            <a:r>
              <a:rPr lang="en-US" sz="4000" dirty="0" smtClean="0"/>
              <a:t>3 key points: </a:t>
            </a:r>
          </a:p>
          <a:p>
            <a:pPr lvl="1"/>
            <a:r>
              <a:rPr lang="en-US" sz="3200" dirty="0" smtClean="0"/>
              <a:t>As long as there is a demand for child sex slaves the </a:t>
            </a:r>
            <a:r>
              <a:rPr lang="en-US" sz="3200" dirty="0" smtClean="0">
                <a:solidFill>
                  <a:schemeClr val="tx1"/>
                </a:solidFill>
              </a:rPr>
              <a:t>supply</a:t>
            </a:r>
            <a:endParaRPr lang="en-US" sz="3200" dirty="0" smtClean="0">
              <a:solidFill>
                <a:srgbClr val="FF0000"/>
              </a:solidFill>
            </a:endParaRPr>
          </a:p>
          <a:p>
            <a:pPr lvl="1"/>
            <a:r>
              <a:rPr lang="en-US" sz="3200" dirty="0" smtClean="0"/>
              <a:t>Consumers of trafficking mainly want them for</a:t>
            </a:r>
            <a:endParaRPr lang="en-US" sz="3200" dirty="0" smtClean="0">
              <a:solidFill>
                <a:srgbClr val="FF0000"/>
              </a:solidFill>
            </a:endParaRPr>
          </a:p>
          <a:p>
            <a:pPr lvl="1"/>
            <a:r>
              <a:rPr lang="en-US" sz="3200" dirty="0" smtClean="0"/>
              <a:t>The demand continues to grow all over the globe, therefore</a:t>
            </a:r>
            <a:endParaRPr lang="en-US" sz="3200" dirty="0">
              <a:solidFill>
                <a:srgbClr val="FF0000"/>
              </a:solidFill>
            </a:endParaRPr>
          </a:p>
        </p:txBody>
      </p:sp>
      <p:sp>
        <p:nvSpPr>
          <p:cNvPr id="2" name="Title 1"/>
          <p:cNvSpPr>
            <a:spLocks noGrp="1"/>
          </p:cNvSpPr>
          <p:nvPr>
            <p:ph type="title"/>
          </p:nvPr>
        </p:nvSpPr>
        <p:spPr/>
        <p:txBody>
          <a:bodyPr>
            <a:normAutofit/>
          </a:bodyPr>
          <a:lstStyle/>
          <a:p>
            <a:r>
              <a:rPr lang="en-US" sz="6000" dirty="0" smtClean="0"/>
              <a:t>Supply and Demand</a:t>
            </a:r>
            <a:endParaRPr lang="en-US" sz="6000" dirty="0"/>
          </a:p>
        </p:txBody>
      </p:sp>
      <p:sp>
        <p:nvSpPr>
          <p:cNvPr id="4" name="Rectangle 3"/>
          <p:cNvSpPr/>
          <p:nvPr/>
        </p:nvSpPr>
        <p:spPr>
          <a:xfrm>
            <a:off x="4360944" y="5895330"/>
            <a:ext cx="4572000" cy="461665"/>
          </a:xfrm>
          <a:prstGeom prst="rect">
            <a:avLst/>
          </a:prstGeom>
        </p:spPr>
        <p:txBody>
          <a:bodyPr>
            <a:spAutoFit/>
          </a:bodyPr>
          <a:lstStyle/>
          <a:p>
            <a:r>
              <a:rPr lang="en-US" sz="1200" dirty="0" err="1" smtClean="0"/>
              <a:t>Beyrer</a:t>
            </a:r>
            <a:r>
              <a:rPr lang="en-US" sz="1200" dirty="0" smtClean="0"/>
              <a:t>, Chris. “Global Child Trafficking.” </a:t>
            </a:r>
            <a:r>
              <a:rPr lang="en-US" sz="1200" i="1" dirty="0" smtClean="0"/>
              <a:t>Lancet</a:t>
            </a:r>
            <a:r>
              <a:rPr lang="en-US" sz="1200" dirty="0" smtClean="0"/>
              <a:t> 1 Dec. 2004: 16. </a:t>
            </a:r>
            <a:r>
              <a:rPr lang="en-US" sz="1200" i="1" dirty="0" smtClean="0"/>
              <a:t>eLibrary</a:t>
            </a:r>
            <a:r>
              <a:rPr lang="en-US" sz="1200" dirty="0" smtClean="0"/>
              <a:t>. Web. 2 Dec. 2009.</a:t>
            </a:r>
            <a:endParaRPr lang="en-US" sz="1200" dirty="0"/>
          </a:p>
        </p:txBody>
      </p:sp>
      <p:sp>
        <p:nvSpPr>
          <p:cNvPr id="6" name="TextBox 5"/>
          <p:cNvSpPr txBox="1"/>
          <p:nvPr/>
        </p:nvSpPr>
        <p:spPr>
          <a:xfrm>
            <a:off x="4131733" y="2675466"/>
            <a:ext cx="4334933" cy="584776"/>
          </a:xfrm>
          <a:prstGeom prst="rect">
            <a:avLst/>
          </a:prstGeom>
          <a:noFill/>
        </p:spPr>
        <p:txBody>
          <a:bodyPr wrap="square" rtlCol="0">
            <a:spAutoFit/>
          </a:bodyPr>
          <a:lstStyle/>
          <a:p>
            <a:r>
              <a:rPr lang="en-US" sz="3200" dirty="0" smtClean="0">
                <a:solidFill>
                  <a:srgbClr val="FF0000"/>
                </a:solidFill>
              </a:rPr>
              <a:t>will continue to grow. </a:t>
            </a:r>
            <a:endParaRPr lang="en-US" sz="3200" dirty="0"/>
          </a:p>
        </p:txBody>
      </p:sp>
      <p:sp>
        <p:nvSpPr>
          <p:cNvPr id="7" name="TextBox 6"/>
          <p:cNvSpPr txBox="1"/>
          <p:nvPr/>
        </p:nvSpPr>
        <p:spPr>
          <a:xfrm>
            <a:off x="2709333" y="3658754"/>
            <a:ext cx="4360944" cy="584776"/>
          </a:xfrm>
          <a:prstGeom prst="rect">
            <a:avLst/>
          </a:prstGeom>
          <a:noFill/>
        </p:spPr>
        <p:txBody>
          <a:bodyPr wrap="square" rtlCol="0">
            <a:spAutoFit/>
          </a:bodyPr>
          <a:lstStyle/>
          <a:p>
            <a:r>
              <a:rPr lang="en-US" sz="3200" dirty="0" smtClean="0">
                <a:solidFill>
                  <a:srgbClr val="FF0000"/>
                </a:solidFill>
              </a:rPr>
              <a:t>profit and exploitation.</a:t>
            </a:r>
            <a:endParaRPr lang="en-US" sz="3200" dirty="0"/>
          </a:p>
        </p:txBody>
      </p:sp>
      <p:sp>
        <p:nvSpPr>
          <p:cNvPr id="8" name="TextBox 7"/>
          <p:cNvSpPr txBox="1"/>
          <p:nvPr/>
        </p:nvSpPr>
        <p:spPr>
          <a:xfrm>
            <a:off x="4673602" y="4724403"/>
            <a:ext cx="4420601" cy="584776"/>
          </a:xfrm>
          <a:prstGeom prst="rect">
            <a:avLst/>
          </a:prstGeom>
          <a:noFill/>
        </p:spPr>
        <p:txBody>
          <a:bodyPr wrap="none" rtlCol="0">
            <a:spAutoFit/>
          </a:bodyPr>
          <a:lstStyle/>
          <a:p>
            <a:r>
              <a:rPr lang="en-US" sz="3200" dirty="0" smtClean="0">
                <a:solidFill>
                  <a:srgbClr val="FF0000"/>
                </a:solidFill>
              </a:rPr>
              <a:t>the supply is being met.</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ppt_x</p:attrName>
                                        </p:attrNameLst>
                                      </p:cBhvr>
                                      <p:tavLst>
                                        <p:tav tm="0">
                                          <p:val>
                                            <p:strVal val="#ppt_x-.2"/>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ppt_x</p:attrName>
                                        </p:attrNameLst>
                                      </p:cBhvr>
                                      <p:tavLst>
                                        <p:tav tm="0">
                                          <p:val>
                                            <p:strVal val="#ppt_x-.2"/>
                                          </p:val>
                                        </p:tav>
                                        <p:tav tm="100000">
                                          <p:val>
                                            <p:strVal val="#ppt_x"/>
                                          </p:val>
                                        </p:tav>
                                      </p:tavLst>
                                    </p:anim>
                                    <p:anim calcmode="lin" valueType="num">
                                      <p:cBhvr>
                                        <p:cTn id="22"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 3.png"/>
          <p:cNvPicPr>
            <a:picLocks noGrp="1" noChangeAspect="1"/>
          </p:cNvPicPr>
          <p:nvPr>
            <p:ph idx="1"/>
          </p:nvPr>
        </p:nvPicPr>
        <p:blipFill>
          <a:blip r:embed="rId3"/>
          <a:srcRect l="-7099" r="-7099"/>
          <a:stretch>
            <a:fillRect/>
          </a:stretch>
        </p:blipFill>
        <p:spPr>
          <a:xfrm>
            <a:off x="-455561" y="245782"/>
            <a:ext cx="9979176" cy="6048179"/>
          </a:xfrm>
        </p:spPr>
      </p:pic>
      <p:sp>
        <p:nvSpPr>
          <p:cNvPr id="3" name="Rectangle 2"/>
          <p:cNvSpPr/>
          <p:nvPr/>
        </p:nvSpPr>
        <p:spPr>
          <a:xfrm>
            <a:off x="4320655" y="6293961"/>
            <a:ext cx="4572000" cy="461665"/>
          </a:xfrm>
          <a:prstGeom prst="rect">
            <a:avLst/>
          </a:prstGeom>
        </p:spPr>
        <p:txBody>
          <a:bodyPr>
            <a:spAutoFit/>
          </a:bodyPr>
          <a:lstStyle/>
          <a:p>
            <a:r>
              <a:rPr lang="en-US" sz="1200" dirty="0" smtClean="0"/>
              <a:t>Miller, John R. “Slave Trade.” </a:t>
            </a:r>
            <a:r>
              <a:rPr lang="en-US" sz="1200" i="1" dirty="0" smtClean="0"/>
              <a:t>Harvard International Review</a:t>
            </a:r>
            <a:r>
              <a:rPr lang="en-US" sz="1200" dirty="0" smtClean="0"/>
              <a:t> 27 (Jan. 2006): 70. </a:t>
            </a:r>
            <a:r>
              <a:rPr lang="en-US" sz="1200" i="1" dirty="0" err="1" smtClean="0"/>
              <a:t>eLibrary</a:t>
            </a:r>
            <a:r>
              <a:rPr lang="en-US" sz="1200" dirty="0" smtClean="0"/>
              <a:t>. Web. 3 Apr. 2010. </a:t>
            </a:r>
            <a:endParaRPr lang="en-US" sz="1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5" y="1549401"/>
            <a:ext cx="5537200" cy="4525963"/>
          </a:xfrm>
        </p:spPr>
        <p:txBody>
          <a:bodyPr>
            <a:noAutofit/>
          </a:bodyPr>
          <a:lstStyle/>
          <a:p>
            <a:pPr>
              <a:lnSpc>
                <a:spcPct val="80000"/>
              </a:lnSpc>
            </a:pPr>
            <a:r>
              <a:rPr lang="en-US" sz="2700" b="1" i="1" dirty="0" smtClean="0"/>
              <a:t>“Stopping this abuse requires going after the criminal gangs who </a:t>
            </a:r>
            <a:r>
              <a:rPr lang="en-US" sz="2700" b="1" i="1" u="sng" dirty="0" smtClean="0">
                <a:solidFill>
                  <a:srgbClr val="FF0000"/>
                </a:solidFill>
              </a:rPr>
              <a:t>SUPPLY</a:t>
            </a:r>
            <a:r>
              <a:rPr lang="en-US" sz="2700" b="1" i="1" dirty="0" smtClean="0"/>
              <a:t> the sexual predators. </a:t>
            </a:r>
          </a:p>
          <a:p>
            <a:pPr>
              <a:lnSpc>
                <a:spcPct val="80000"/>
              </a:lnSpc>
            </a:pPr>
            <a:endParaRPr lang="en-US" sz="2700" b="1" i="1" dirty="0" smtClean="0"/>
          </a:p>
          <a:p>
            <a:pPr>
              <a:lnSpc>
                <a:spcPct val="80000"/>
              </a:lnSpc>
            </a:pPr>
            <a:r>
              <a:rPr lang="en-US" sz="2700" b="1" i="1" dirty="0" smtClean="0"/>
              <a:t>But we cannot put them out of business until and unless we deal with the problem of </a:t>
            </a:r>
            <a:r>
              <a:rPr lang="en-US" sz="2700" b="1" i="1" u="sng" dirty="0" smtClean="0">
                <a:solidFill>
                  <a:srgbClr val="FF0000"/>
                </a:solidFill>
              </a:rPr>
              <a:t>DEMAND</a:t>
            </a:r>
            <a:r>
              <a:rPr lang="en-US" sz="2700" b="1" i="1" dirty="0" smtClean="0"/>
              <a:t>. And so that's why we are going after the unscrupulous adults who prey on the young and the innocent.“</a:t>
            </a:r>
            <a:endParaRPr lang="en-US" sz="2700" dirty="0"/>
          </a:p>
        </p:txBody>
      </p:sp>
      <p:sp>
        <p:nvSpPr>
          <p:cNvPr id="2" name="Title 1"/>
          <p:cNvSpPr>
            <a:spLocks noGrp="1"/>
          </p:cNvSpPr>
          <p:nvPr>
            <p:ph type="title"/>
          </p:nvPr>
        </p:nvSpPr>
        <p:spPr/>
        <p:txBody>
          <a:bodyPr>
            <a:normAutofit/>
          </a:bodyPr>
          <a:lstStyle/>
          <a:p>
            <a:r>
              <a:rPr lang="en-US" sz="5400" dirty="0" smtClean="0"/>
              <a:t>Supply and Demand Cont.</a:t>
            </a:r>
            <a:endParaRPr lang="en-US" sz="5400" dirty="0"/>
          </a:p>
        </p:txBody>
      </p:sp>
      <p:sp>
        <p:nvSpPr>
          <p:cNvPr id="5" name="Rectangle 4"/>
          <p:cNvSpPr/>
          <p:nvPr/>
        </p:nvSpPr>
        <p:spPr>
          <a:xfrm>
            <a:off x="4237685" y="6100123"/>
            <a:ext cx="4572000" cy="577081"/>
          </a:xfrm>
          <a:prstGeom prst="rect">
            <a:avLst/>
          </a:prstGeom>
        </p:spPr>
        <p:txBody>
          <a:bodyPr>
            <a:spAutoFit/>
          </a:bodyPr>
          <a:lstStyle/>
          <a:p>
            <a:r>
              <a:rPr lang="en-US" sz="1050" dirty="0" smtClean="0"/>
              <a:t>Bush, George W. “Remarks at the National Training Conference on Human Trafficking in Tampa, Florida.” </a:t>
            </a:r>
            <a:r>
              <a:rPr lang="en-US" sz="1050" i="1" dirty="0" smtClean="0"/>
              <a:t>Weekly Compilation of Presidential Documents</a:t>
            </a:r>
            <a:r>
              <a:rPr lang="en-US" sz="1050" dirty="0" smtClean="0"/>
              <a:t> 40.29 (2004): 1309. </a:t>
            </a:r>
            <a:r>
              <a:rPr lang="en-US" sz="1050" i="1" dirty="0" smtClean="0"/>
              <a:t>eLibrary</a:t>
            </a:r>
            <a:r>
              <a:rPr lang="en-US" sz="1050" dirty="0" smtClean="0"/>
              <a:t>. Web. 1 Dec. 2009.</a:t>
            </a:r>
            <a:endParaRPr lang="en-US" sz="1050" dirty="0"/>
          </a:p>
        </p:txBody>
      </p:sp>
      <p:pic>
        <p:nvPicPr>
          <p:cNvPr id="6" name="Picture 6" descr="071904traffick"/>
          <p:cNvPicPr>
            <a:picLocks noChangeAspect="1" noChangeArrowheads="1"/>
          </p:cNvPicPr>
          <p:nvPr/>
        </p:nvPicPr>
        <p:blipFill>
          <a:blip r:embed="rId3"/>
          <a:srcRect/>
          <a:stretch>
            <a:fillRect/>
          </a:stretch>
        </p:blipFill>
        <p:spPr bwMode="auto">
          <a:xfrm>
            <a:off x="5562668" y="1422399"/>
            <a:ext cx="3297816" cy="4652965"/>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34533"/>
            <a:ext cx="4199467" cy="5582294"/>
          </a:xfrm>
        </p:spPr>
        <p:txBody>
          <a:bodyPr>
            <a:normAutofit lnSpcReduction="10000"/>
          </a:bodyPr>
          <a:lstStyle/>
          <a:p>
            <a:r>
              <a:rPr lang="en-US" sz="3600" dirty="0" smtClean="0"/>
              <a:t>The laws against trafficking in the US exist at the federal and state levels.</a:t>
            </a:r>
          </a:p>
          <a:p>
            <a:pPr lvl="1"/>
            <a:r>
              <a:rPr lang="en-US" sz="3200" dirty="0" smtClean="0"/>
              <a:t>Half of the states now criminalize human trafficking</a:t>
            </a:r>
          </a:p>
          <a:p>
            <a:pPr lvl="2"/>
            <a:r>
              <a:rPr lang="en-US" sz="2800" dirty="0" smtClean="0"/>
              <a:t>Through the penalties are not as tough as the federal laws</a:t>
            </a:r>
          </a:p>
        </p:txBody>
      </p:sp>
      <p:sp>
        <p:nvSpPr>
          <p:cNvPr id="2" name="Title 1"/>
          <p:cNvSpPr>
            <a:spLocks noGrp="1"/>
          </p:cNvSpPr>
          <p:nvPr>
            <p:ph type="title"/>
          </p:nvPr>
        </p:nvSpPr>
        <p:spPr/>
        <p:txBody>
          <a:bodyPr>
            <a:noAutofit/>
          </a:bodyPr>
          <a:lstStyle/>
          <a:p>
            <a:pPr algn="ctr"/>
            <a:r>
              <a:rPr lang="en-US" sz="8000" dirty="0" smtClean="0"/>
              <a:t>Laws</a:t>
            </a:r>
            <a:endParaRPr lang="en-US" sz="8000" dirty="0"/>
          </a:p>
        </p:txBody>
      </p:sp>
      <p:sp>
        <p:nvSpPr>
          <p:cNvPr id="6" name="Rectangle 5"/>
          <p:cNvSpPr/>
          <p:nvPr/>
        </p:nvSpPr>
        <p:spPr>
          <a:xfrm>
            <a:off x="4232321" y="6208996"/>
            <a:ext cx="4572000" cy="507831"/>
          </a:xfrm>
          <a:prstGeom prst="rect">
            <a:avLst/>
          </a:prstGeom>
        </p:spPr>
        <p:txBody>
          <a:bodyPr>
            <a:spAutoFit/>
          </a:bodyPr>
          <a:lstStyle/>
          <a:p>
            <a:r>
              <a:rPr lang="en-US" sz="900" dirty="0" smtClean="0"/>
              <a:t>United States Congress. “Section 2423. Transportation of Minors.” </a:t>
            </a:r>
            <a:r>
              <a:rPr lang="en-US" sz="900" i="1" dirty="0" smtClean="0"/>
              <a:t>Gender Issues and Sexuality: Essential Primary Sources</a:t>
            </a:r>
            <a:r>
              <a:rPr lang="en-US" sz="900" dirty="0" smtClean="0"/>
              <a:t>. Ed. Brenda Lerner and Adrienne Lerner. Detroit: Gale, 2006. 411-12. </a:t>
            </a:r>
            <a:r>
              <a:rPr lang="en-US" sz="900" i="1" dirty="0" smtClean="0"/>
              <a:t>Global Issues In Context</a:t>
            </a:r>
            <a:r>
              <a:rPr lang="en-US" sz="900" dirty="0" smtClean="0"/>
              <a:t>. Web. 3 Dec. 2009.</a:t>
            </a:r>
            <a:endParaRPr lang="en-US" sz="900" dirty="0"/>
          </a:p>
        </p:txBody>
      </p:sp>
      <p:pic>
        <p:nvPicPr>
          <p:cNvPr id="8" name="Picture 7"/>
          <p:cNvPicPr>
            <a:picLocks noChangeAspect="1"/>
          </p:cNvPicPr>
          <p:nvPr/>
        </p:nvPicPr>
        <p:blipFill>
          <a:blip r:embed="rId3"/>
          <a:stretch>
            <a:fillRect/>
          </a:stretch>
        </p:blipFill>
        <p:spPr>
          <a:xfrm>
            <a:off x="4818998" y="1258604"/>
            <a:ext cx="3985323" cy="4837396"/>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 1.png"/>
          <p:cNvPicPr>
            <a:picLocks noGrp="1" noChangeAspect="1"/>
          </p:cNvPicPr>
          <p:nvPr>
            <p:ph idx="1"/>
          </p:nvPr>
        </p:nvPicPr>
        <p:blipFill>
          <a:blip r:embed="rId3"/>
          <a:srcRect l="-22308" r="-22308"/>
          <a:stretch>
            <a:fillRect/>
          </a:stretch>
        </p:blipFill>
        <p:spPr>
          <a:xfrm>
            <a:off x="-1117602" y="84664"/>
            <a:ext cx="11099066" cy="6341645"/>
          </a:xfrm>
        </p:spPr>
      </p:pic>
      <p:sp>
        <p:nvSpPr>
          <p:cNvPr id="5" name="Rectangle 4"/>
          <p:cNvSpPr/>
          <p:nvPr/>
        </p:nvSpPr>
        <p:spPr>
          <a:xfrm>
            <a:off x="4876794" y="6383742"/>
            <a:ext cx="4267206" cy="461665"/>
          </a:xfrm>
          <a:prstGeom prst="rect">
            <a:avLst/>
          </a:prstGeom>
        </p:spPr>
        <p:txBody>
          <a:bodyPr wrap="square">
            <a:spAutoFit/>
          </a:bodyPr>
          <a:lstStyle/>
          <a:p>
            <a:r>
              <a:rPr lang="en-US" sz="1200" dirty="0" smtClean="0"/>
              <a:t>Miller, John R. “Slave Trade.” </a:t>
            </a:r>
            <a:r>
              <a:rPr lang="en-US" sz="1200" i="1" dirty="0" smtClean="0"/>
              <a:t>Harvard International Review</a:t>
            </a:r>
            <a:r>
              <a:rPr lang="en-US" sz="1200" dirty="0" smtClean="0"/>
              <a:t> 27 (Jan. 2006): 70. </a:t>
            </a:r>
            <a:r>
              <a:rPr lang="en-US" sz="1200" i="1" dirty="0" err="1" smtClean="0"/>
              <a:t>eLibrary</a:t>
            </a:r>
            <a:r>
              <a:rPr lang="en-US" sz="1200" dirty="0" smtClean="0"/>
              <a:t>. Web. 3 Apr. 2010. </a:t>
            </a:r>
            <a:endParaRPr lang="en-US" sz="1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8000"/>
          </a:blip>
          <a:stretch>
            <a:fillRect/>
          </a:stretch>
        </p:blipFill>
        <p:spPr>
          <a:xfrm>
            <a:off x="0" y="0"/>
            <a:ext cx="9143999" cy="6857999"/>
          </a:xfrm>
          <a:prstGeom prst="rect">
            <a:avLst/>
          </a:prstGeom>
        </p:spPr>
      </p:pic>
      <p:sp>
        <p:nvSpPr>
          <p:cNvPr id="3" name="Content Placeholder 2"/>
          <p:cNvSpPr>
            <a:spLocks noGrp="1"/>
          </p:cNvSpPr>
          <p:nvPr>
            <p:ph idx="1"/>
          </p:nvPr>
        </p:nvSpPr>
        <p:spPr/>
        <p:txBody>
          <a:bodyPr>
            <a:normAutofit/>
          </a:bodyPr>
          <a:lstStyle/>
          <a:p>
            <a:r>
              <a:rPr lang="en-US" sz="3600" dirty="0" smtClean="0">
                <a:solidFill>
                  <a:srgbClr val="FFFFFF"/>
                </a:solidFill>
              </a:rPr>
              <a:t>Fuels organized crime</a:t>
            </a:r>
          </a:p>
          <a:p>
            <a:r>
              <a:rPr lang="en-US" sz="3600" dirty="0" smtClean="0">
                <a:solidFill>
                  <a:srgbClr val="FFFFFF"/>
                </a:solidFill>
              </a:rPr>
              <a:t>Deprives countries of human capital</a:t>
            </a:r>
          </a:p>
          <a:p>
            <a:r>
              <a:rPr lang="en-US" sz="3600" dirty="0" smtClean="0">
                <a:solidFill>
                  <a:srgbClr val="FFFFFF"/>
                </a:solidFill>
              </a:rPr>
              <a:t>Promotes social breakdown</a:t>
            </a:r>
          </a:p>
          <a:p>
            <a:r>
              <a:rPr lang="en-US" sz="3600" dirty="0" smtClean="0">
                <a:solidFill>
                  <a:srgbClr val="FFFFFF"/>
                </a:solidFill>
              </a:rPr>
              <a:t>Undermines public health</a:t>
            </a:r>
          </a:p>
          <a:p>
            <a:r>
              <a:rPr lang="en-US" sz="3600" dirty="0" smtClean="0">
                <a:solidFill>
                  <a:srgbClr val="FFFFFF"/>
                </a:solidFill>
              </a:rPr>
              <a:t>Subverts government authority</a:t>
            </a:r>
          </a:p>
          <a:p>
            <a:r>
              <a:rPr lang="en-US" sz="3600" dirty="0" smtClean="0">
                <a:solidFill>
                  <a:srgbClr val="FFFFFF"/>
                </a:solidFill>
              </a:rPr>
              <a:t>Imposes enormous economic cost</a:t>
            </a:r>
          </a:p>
          <a:p>
            <a:pPr>
              <a:buNone/>
            </a:pPr>
            <a:endParaRPr lang="en-US" dirty="0"/>
          </a:p>
        </p:txBody>
      </p:sp>
      <p:sp>
        <p:nvSpPr>
          <p:cNvPr id="2" name="Title 1"/>
          <p:cNvSpPr>
            <a:spLocks noGrp="1"/>
          </p:cNvSpPr>
          <p:nvPr>
            <p:ph type="title"/>
          </p:nvPr>
        </p:nvSpPr>
        <p:spPr/>
        <p:txBody>
          <a:bodyPr>
            <a:noAutofit/>
          </a:bodyPr>
          <a:lstStyle/>
          <a:p>
            <a:r>
              <a:rPr lang="en-US" sz="4700" dirty="0" smtClean="0"/>
              <a:t>Impact of Trafficking on Society</a:t>
            </a:r>
            <a:endParaRPr lang="en-US" sz="4700" dirty="0"/>
          </a:p>
        </p:txBody>
      </p:sp>
      <p:sp>
        <p:nvSpPr>
          <p:cNvPr id="4" name="Rectangle 3"/>
          <p:cNvSpPr/>
          <p:nvPr/>
        </p:nvSpPr>
        <p:spPr>
          <a:xfrm>
            <a:off x="4361621" y="6126163"/>
            <a:ext cx="4572000" cy="461665"/>
          </a:xfrm>
          <a:prstGeom prst="rect">
            <a:avLst/>
          </a:prstGeom>
        </p:spPr>
        <p:txBody>
          <a:bodyPr>
            <a:spAutoFit/>
          </a:bodyPr>
          <a:lstStyle/>
          <a:p>
            <a:r>
              <a:rPr lang="en-US" sz="1200" dirty="0" err="1" smtClean="0"/>
              <a:t>Beyrer</a:t>
            </a:r>
            <a:r>
              <a:rPr lang="en-US" sz="1200" dirty="0" smtClean="0"/>
              <a:t>, Chris. “Global Child Trafficking.” </a:t>
            </a:r>
            <a:r>
              <a:rPr lang="en-US" sz="1200" i="1" dirty="0" smtClean="0"/>
              <a:t>Lancet</a:t>
            </a:r>
            <a:r>
              <a:rPr lang="en-US" sz="1200" dirty="0" smtClean="0"/>
              <a:t> 1 Dec. 2004: 16. </a:t>
            </a:r>
            <a:r>
              <a:rPr lang="en-US" sz="1200" i="1" dirty="0" err="1" smtClean="0"/>
              <a:t>eLibrary</a:t>
            </a:r>
            <a:r>
              <a:rPr lang="en-US" sz="1200" dirty="0" smtClean="0"/>
              <a:t>. Web. 2 Dec. 2009.</a:t>
            </a:r>
            <a:endParaRPr lang="en-US" sz="12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510" y="1520832"/>
            <a:ext cx="5059583" cy="4525963"/>
          </a:xfrm>
        </p:spPr>
        <p:txBody>
          <a:bodyPr>
            <a:normAutofit lnSpcReduction="10000"/>
          </a:bodyPr>
          <a:lstStyle/>
          <a:p>
            <a:r>
              <a:rPr lang="en-US" sz="3600" dirty="0" smtClean="0"/>
              <a:t>Trafficking of children is a global public health issue. </a:t>
            </a:r>
          </a:p>
          <a:p>
            <a:pPr lvl="1"/>
            <a:r>
              <a:rPr lang="en-US" sz="3200" dirty="0" smtClean="0"/>
              <a:t>Health issues are usually ignored until they are critical or life-threatening. </a:t>
            </a:r>
          </a:p>
          <a:p>
            <a:pPr lvl="2"/>
            <a:r>
              <a:rPr lang="en-US" sz="2800" dirty="0" smtClean="0">
                <a:solidFill>
                  <a:srgbClr val="FF0000"/>
                </a:solidFill>
              </a:rPr>
              <a:t>Child trafficking is not being ignored anymore.</a:t>
            </a:r>
          </a:p>
          <a:p>
            <a:pPr lvl="4">
              <a:buNone/>
            </a:pPr>
            <a:endParaRPr lang="en-US" dirty="0"/>
          </a:p>
        </p:txBody>
      </p:sp>
      <p:sp>
        <p:nvSpPr>
          <p:cNvPr id="2" name="Title 1"/>
          <p:cNvSpPr>
            <a:spLocks noGrp="1"/>
          </p:cNvSpPr>
          <p:nvPr>
            <p:ph type="title"/>
          </p:nvPr>
        </p:nvSpPr>
        <p:spPr/>
        <p:txBody>
          <a:bodyPr>
            <a:normAutofit/>
          </a:bodyPr>
          <a:lstStyle/>
          <a:p>
            <a:pPr algn="ctr"/>
            <a:r>
              <a:rPr lang="en-US" sz="6600" dirty="0" smtClean="0"/>
              <a:t>Health Issues </a:t>
            </a:r>
            <a:endParaRPr lang="en-US" sz="6600" dirty="0"/>
          </a:p>
        </p:txBody>
      </p:sp>
      <p:sp>
        <p:nvSpPr>
          <p:cNvPr id="4" name="Rectangle 3"/>
          <p:cNvSpPr/>
          <p:nvPr/>
        </p:nvSpPr>
        <p:spPr>
          <a:xfrm>
            <a:off x="4347966" y="6239521"/>
            <a:ext cx="4572000" cy="415498"/>
          </a:xfrm>
          <a:prstGeom prst="rect">
            <a:avLst/>
          </a:prstGeom>
        </p:spPr>
        <p:txBody>
          <a:bodyPr>
            <a:spAutoFit/>
          </a:bodyPr>
          <a:lstStyle/>
          <a:p>
            <a:r>
              <a:rPr lang="en-US" sz="1050" dirty="0" err="1" smtClean="0"/>
              <a:t>Todres</a:t>
            </a:r>
            <a:r>
              <a:rPr lang="en-US" sz="1050" dirty="0" smtClean="0"/>
              <a:t>, Jonathan. “Root out child trafficking with prevention.” </a:t>
            </a:r>
            <a:r>
              <a:rPr lang="en-US" sz="1050" i="1" dirty="0" smtClean="0"/>
              <a:t>The Atlanta Journal and Constitution</a:t>
            </a:r>
            <a:r>
              <a:rPr lang="en-US" sz="1050" dirty="0" smtClean="0"/>
              <a:t> (Feb. 2010): </a:t>
            </a:r>
            <a:r>
              <a:rPr lang="en-US" sz="1050" dirty="0" err="1" smtClean="0"/>
              <a:t>n</a:t>
            </a:r>
            <a:r>
              <a:rPr lang="en-US" sz="1050" dirty="0" smtClean="0"/>
              <a:t>. </a:t>
            </a:r>
            <a:r>
              <a:rPr lang="en-US" sz="1050" dirty="0" err="1" smtClean="0"/>
              <a:t>pag</a:t>
            </a:r>
            <a:r>
              <a:rPr lang="en-US" sz="1050" dirty="0" smtClean="0"/>
              <a:t>. </a:t>
            </a:r>
            <a:r>
              <a:rPr lang="en-US" sz="1050" i="1" dirty="0" err="1" smtClean="0"/>
              <a:t>eLibrary</a:t>
            </a:r>
            <a:r>
              <a:rPr lang="en-US" sz="1050" dirty="0" smtClean="0"/>
              <a:t>. Web. 2 Apr. 2010. </a:t>
            </a:r>
            <a:endParaRPr lang="en-US" sz="1050" dirty="0"/>
          </a:p>
        </p:txBody>
      </p:sp>
      <p:pic>
        <p:nvPicPr>
          <p:cNvPr id="6" name="Picture 5"/>
          <p:cNvPicPr>
            <a:picLocks noChangeAspect="1"/>
          </p:cNvPicPr>
          <p:nvPr/>
        </p:nvPicPr>
        <p:blipFill>
          <a:blip r:embed="rId3"/>
          <a:stretch>
            <a:fillRect/>
          </a:stretch>
        </p:blipFill>
        <p:spPr>
          <a:xfrm>
            <a:off x="4999364" y="1371600"/>
            <a:ext cx="3861064" cy="468575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0133" y="711200"/>
            <a:ext cx="8720667" cy="5520267"/>
          </a:xfrm>
        </p:spPr>
        <p:txBody>
          <a:bodyPr>
            <a:noAutofit/>
          </a:bodyPr>
          <a:lstStyle/>
          <a:p>
            <a:pPr algn="ctr">
              <a:buNone/>
            </a:pPr>
            <a:r>
              <a:rPr lang="en-US" sz="13300" dirty="0" smtClean="0"/>
              <a:t>YOU ARE…</a:t>
            </a:r>
            <a:endParaRPr lang="en-US" sz="13300" b="1" dirty="0">
              <a:solidFill>
                <a:srgbClr val="FF0000"/>
              </a:solidFill>
            </a:endParaRPr>
          </a:p>
        </p:txBody>
      </p:sp>
      <p:sp>
        <p:nvSpPr>
          <p:cNvPr id="6" name="TextBox 5"/>
          <p:cNvSpPr txBox="1"/>
          <p:nvPr/>
        </p:nvSpPr>
        <p:spPr>
          <a:xfrm>
            <a:off x="609600" y="3092145"/>
            <a:ext cx="7890934" cy="2139047"/>
          </a:xfrm>
          <a:prstGeom prst="rect">
            <a:avLst/>
          </a:prstGeom>
          <a:noFill/>
        </p:spPr>
        <p:txBody>
          <a:bodyPr wrap="square" rtlCol="0">
            <a:spAutoFit/>
          </a:bodyPr>
          <a:lstStyle/>
          <a:p>
            <a:r>
              <a:rPr lang="en-US" sz="13300" b="1" dirty="0" smtClean="0">
                <a:solidFill>
                  <a:srgbClr val="FF0000"/>
                </a:solidFill>
              </a:rPr>
              <a:t>WRONG!</a:t>
            </a:r>
            <a:endParaRPr lang="en-US" sz="13300"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664" y="1444632"/>
            <a:ext cx="8229600" cy="4572000"/>
          </a:xfrm>
        </p:spPr>
        <p:txBody>
          <a:bodyPr/>
          <a:lstStyle/>
          <a:p>
            <a:r>
              <a:rPr lang="en-US" sz="3600" dirty="0" smtClean="0"/>
              <a:t>Victims of trafficking often endure…</a:t>
            </a:r>
          </a:p>
          <a:p>
            <a:pPr lvl="1"/>
            <a:r>
              <a:rPr lang="en-US" sz="3200" dirty="0" smtClean="0"/>
              <a:t>Anxiety</a:t>
            </a:r>
          </a:p>
          <a:p>
            <a:pPr lvl="1"/>
            <a:r>
              <a:rPr lang="en-US" sz="3200" dirty="0" smtClean="0"/>
              <a:t>Depression</a:t>
            </a:r>
          </a:p>
          <a:p>
            <a:pPr lvl="1"/>
            <a:r>
              <a:rPr lang="en-US" sz="3200" dirty="0" smtClean="0"/>
              <a:t>Sleep disorders</a:t>
            </a:r>
          </a:p>
          <a:p>
            <a:pPr lvl="1"/>
            <a:r>
              <a:rPr lang="en-US" sz="3200" dirty="0" smtClean="0"/>
              <a:t>Post traumatic stress disorder</a:t>
            </a:r>
          </a:p>
          <a:p>
            <a:pPr lvl="1"/>
            <a:r>
              <a:rPr lang="en-US" sz="3200" dirty="0" smtClean="0"/>
              <a:t>Disorientation</a:t>
            </a:r>
          </a:p>
          <a:p>
            <a:pPr lvl="1"/>
            <a:r>
              <a:rPr lang="en-US" sz="3200" dirty="0" smtClean="0"/>
              <a:t>Confusion</a:t>
            </a:r>
          </a:p>
          <a:p>
            <a:pPr lvl="1"/>
            <a:r>
              <a:rPr lang="en-US" sz="3200" dirty="0" smtClean="0"/>
              <a:t>Phobias and panic attacks. </a:t>
            </a:r>
            <a:endParaRPr lang="en-US" sz="3200" dirty="0"/>
          </a:p>
        </p:txBody>
      </p:sp>
      <p:sp>
        <p:nvSpPr>
          <p:cNvPr id="2" name="Title 1"/>
          <p:cNvSpPr>
            <a:spLocks noGrp="1"/>
          </p:cNvSpPr>
          <p:nvPr>
            <p:ph type="title"/>
          </p:nvPr>
        </p:nvSpPr>
        <p:spPr/>
        <p:txBody>
          <a:bodyPr>
            <a:normAutofit/>
          </a:bodyPr>
          <a:lstStyle/>
          <a:p>
            <a:r>
              <a:rPr lang="en-US" sz="6000" dirty="0" smtClean="0"/>
              <a:t>Health Issues Cont. </a:t>
            </a:r>
            <a:endParaRPr lang="en-US" sz="6000" dirty="0"/>
          </a:p>
        </p:txBody>
      </p:sp>
      <p:sp>
        <p:nvSpPr>
          <p:cNvPr id="4" name="Rectangle 3"/>
          <p:cNvSpPr/>
          <p:nvPr/>
        </p:nvSpPr>
        <p:spPr>
          <a:xfrm>
            <a:off x="4412420" y="5981575"/>
            <a:ext cx="4572000" cy="600164"/>
          </a:xfrm>
          <a:prstGeom prst="rect">
            <a:avLst/>
          </a:prstGeom>
        </p:spPr>
        <p:txBody>
          <a:bodyPr>
            <a:spAutoFit/>
          </a:bodyPr>
          <a:lstStyle/>
          <a:p>
            <a:r>
              <a:rPr lang="en-US" sz="1100" dirty="0" err="1" smtClean="0"/>
              <a:t>Todres</a:t>
            </a:r>
            <a:r>
              <a:rPr lang="en-US" sz="1100" dirty="0" smtClean="0"/>
              <a:t>, Jonathan. “Root out child trafficking with prevention.” </a:t>
            </a:r>
            <a:r>
              <a:rPr lang="en-US" sz="1100" i="1" dirty="0" smtClean="0"/>
              <a:t>The Atlanta Journal and Constitution</a:t>
            </a:r>
            <a:r>
              <a:rPr lang="en-US" sz="1100" dirty="0" smtClean="0"/>
              <a:t> (Feb. 2010): </a:t>
            </a:r>
            <a:r>
              <a:rPr lang="en-US" sz="1100" dirty="0" err="1" smtClean="0"/>
              <a:t>n</a:t>
            </a:r>
            <a:r>
              <a:rPr lang="en-US" sz="1100" dirty="0" smtClean="0"/>
              <a:t>. </a:t>
            </a:r>
            <a:r>
              <a:rPr lang="en-US" sz="1100" dirty="0" err="1" smtClean="0"/>
              <a:t>pag</a:t>
            </a:r>
            <a:r>
              <a:rPr lang="en-US" sz="1100" dirty="0" smtClean="0"/>
              <a:t>. </a:t>
            </a:r>
            <a:r>
              <a:rPr lang="en-US" sz="1100" i="1" dirty="0" err="1" smtClean="0"/>
              <a:t>eLibrary</a:t>
            </a:r>
            <a:r>
              <a:rPr lang="en-US" sz="1100" dirty="0" smtClean="0"/>
              <a:t>. Web. 2 Apr. 2010. </a:t>
            </a:r>
            <a:endParaRPr lang="en-US" sz="1100" dirty="0"/>
          </a:p>
        </p:txBody>
      </p:sp>
      <p:pic>
        <p:nvPicPr>
          <p:cNvPr id="6" name="Picture 5"/>
          <p:cNvPicPr>
            <a:picLocks noChangeAspect="1"/>
          </p:cNvPicPr>
          <p:nvPr/>
        </p:nvPicPr>
        <p:blipFill>
          <a:blip r:embed="rId3">
            <a:alphaModFix/>
          </a:blip>
          <a:stretch>
            <a:fillRect/>
          </a:stretch>
        </p:blipFill>
        <p:spPr>
          <a:xfrm>
            <a:off x="6214798" y="2345968"/>
            <a:ext cx="2412394" cy="3015493"/>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863455" cy="4525963"/>
          </a:xfrm>
        </p:spPr>
        <p:txBody>
          <a:bodyPr>
            <a:normAutofit lnSpcReduction="10000"/>
          </a:bodyPr>
          <a:lstStyle/>
          <a:p>
            <a:r>
              <a:rPr lang="en-US" sz="3200" dirty="0" smtClean="0"/>
              <a:t>Believe we do not know enough to stop it</a:t>
            </a:r>
          </a:p>
          <a:p>
            <a:r>
              <a:rPr lang="en-US" sz="3200" dirty="0" smtClean="0">
                <a:solidFill>
                  <a:srgbClr val="FFFFFF"/>
                </a:solidFill>
              </a:rPr>
              <a:t>“Sex-industry” is well-funded to get out its message</a:t>
            </a:r>
          </a:p>
          <a:p>
            <a:r>
              <a:rPr lang="en-US" sz="3200" dirty="0" smtClean="0">
                <a:solidFill>
                  <a:srgbClr val="FFFFFF"/>
                </a:solidFill>
              </a:rPr>
              <a:t>Denial</a:t>
            </a:r>
          </a:p>
          <a:p>
            <a:r>
              <a:rPr lang="en-US" sz="3200" dirty="0" smtClean="0">
                <a:solidFill>
                  <a:srgbClr val="FFFFFF"/>
                </a:solidFill>
              </a:rPr>
              <a:t>Not ready for what might happen</a:t>
            </a:r>
          </a:p>
          <a:p>
            <a:endParaRPr lang="en-US" dirty="0"/>
          </a:p>
        </p:txBody>
      </p:sp>
      <p:sp>
        <p:nvSpPr>
          <p:cNvPr id="2" name="Title 1"/>
          <p:cNvSpPr>
            <a:spLocks noGrp="1"/>
          </p:cNvSpPr>
          <p:nvPr>
            <p:ph type="title"/>
          </p:nvPr>
        </p:nvSpPr>
        <p:spPr/>
        <p:txBody>
          <a:bodyPr>
            <a:noAutofit/>
          </a:bodyPr>
          <a:lstStyle/>
          <a:p>
            <a:r>
              <a:rPr lang="en-US" sz="5400" dirty="0" smtClean="0"/>
              <a:t>Reasons we do not speak…</a:t>
            </a:r>
            <a:endParaRPr lang="en-US" sz="5400" dirty="0"/>
          </a:p>
        </p:txBody>
      </p:sp>
      <p:sp>
        <p:nvSpPr>
          <p:cNvPr id="4" name="Rectangle 3"/>
          <p:cNvSpPr/>
          <p:nvPr/>
        </p:nvSpPr>
        <p:spPr>
          <a:xfrm>
            <a:off x="4836651" y="6153276"/>
            <a:ext cx="4307349" cy="461665"/>
          </a:xfrm>
          <a:prstGeom prst="rect">
            <a:avLst/>
          </a:prstGeom>
        </p:spPr>
        <p:txBody>
          <a:bodyPr wrap="square">
            <a:spAutoFit/>
          </a:bodyPr>
          <a:lstStyle/>
          <a:p>
            <a:r>
              <a:rPr lang="en-US" sz="1200" dirty="0" smtClean="0"/>
              <a:t>Buckley, Mary. “Young and Vulnerable.” </a:t>
            </a:r>
            <a:r>
              <a:rPr lang="en-US" sz="1200" i="1" dirty="0" smtClean="0"/>
              <a:t>The World Today</a:t>
            </a:r>
            <a:r>
              <a:rPr lang="en-US" sz="1200" dirty="0" smtClean="0"/>
              <a:t> 64 (Aug. 2008): 16. </a:t>
            </a:r>
            <a:r>
              <a:rPr lang="en-US" sz="1200" i="1" dirty="0" err="1" smtClean="0"/>
              <a:t>eLibrary</a:t>
            </a:r>
            <a:r>
              <a:rPr lang="en-US" sz="1200" dirty="0" smtClean="0"/>
              <a:t>. Web. 3 Apr. 2010.</a:t>
            </a:r>
            <a:endParaRPr lang="en-US" sz="1200" dirty="0"/>
          </a:p>
        </p:txBody>
      </p:sp>
      <p:pic>
        <p:nvPicPr>
          <p:cNvPr id="5" name="Picture 4"/>
          <p:cNvPicPr>
            <a:picLocks noChangeAspect="1"/>
          </p:cNvPicPr>
          <p:nvPr/>
        </p:nvPicPr>
        <p:blipFill>
          <a:blip r:embed="rId3"/>
          <a:stretch>
            <a:fillRect/>
          </a:stretch>
        </p:blipFill>
        <p:spPr>
          <a:xfrm>
            <a:off x="4634728" y="1417637"/>
            <a:ext cx="4052071" cy="4722693"/>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6930"/>
            <a:ext cx="4882063" cy="5369961"/>
          </a:xfrm>
        </p:spPr>
        <p:txBody>
          <a:bodyPr>
            <a:noAutofit/>
          </a:bodyPr>
          <a:lstStyle/>
          <a:p>
            <a:r>
              <a:rPr lang="en-US" sz="2800" dirty="0" smtClean="0"/>
              <a:t>More </a:t>
            </a:r>
            <a:r>
              <a:rPr lang="en-US" sz="2800" dirty="0" smtClean="0">
                <a:solidFill>
                  <a:srgbClr val="FF0000"/>
                </a:solidFill>
              </a:rPr>
              <a:t>exploitation</a:t>
            </a:r>
            <a:r>
              <a:rPr lang="en-US" sz="2800" dirty="0" smtClean="0"/>
              <a:t> of children</a:t>
            </a:r>
          </a:p>
          <a:p>
            <a:r>
              <a:rPr lang="en-US" sz="2800" dirty="0" smtClean="0"/>
              <a:t>Children will suffer </a:t>
            </a:r>
            <a:r>
              <a:rPr lang="en-US" sz="2800" dirty="0" smtClean="0">
                <a:solidFill>
                  <a:srgbClr val="FF0000"/>
                </a:solidFill>
              </a:rPr>
              <a:t>in silence</a:t>
            </a:r>
          </a:p>
          <a:p>
            <a:r>
              <a:rPr lang="en-US" sz="2800" dirty="0" smtClean="0"/>
              <a:t>It will continue to be </a:t>
            </a:r>
            <a:r>
              <a:rPr lang="en-US" sz="2800" dirty="0" smtClean="0">
                <a:solidFill>
                  <a:srgbClr val="FF0000"/>
                </a:solidFill>
              </a:rPr>
              <a:t>ignored</a:t>
            </a:r>
            <a:r>
              <a:rPr lang="en-US" sz="2800" dirty="0" smtClean="0"/>
              <a:t> </a:t>
            </a:r>
          </a:p>
          <a:p>
            <a:r>
              <a:rPr lang="en-US" sz="2800" dirty="0" smtClean="0"/>
              <a:t>Traffickers will exploit more children without </a:t>
            </a:r>
            <a:r>
              <a:rPr lang="en-US" sz="2800" dirty="0" smtClean="0">
                <a:solidFill>
                  <a:srgbClr val="FF0000"/>
                </a:solidFill>
              </a:rPr>
              <a:t>any fear of prosecution</a:t>
            </a:r>
          </a:p>
          <a:p>
            <a:r>
              <a:rPr lang="en-US" sz="2800" dirty="0" smtClean="0"/>
              <a:t> Countries will continue to let this </a:t>
            </a:r>
            <a:r>
              <a:rPr lang="en-US" sz="2800" dirty="0" smtClean="0">
                <a:solidFill>
                  <a:srgbClr val="FF0000"/>
                </a:solidFill>
              </a:rPr>
              <a:t>tragedy</a:t>
            </a:r>
            <a:r>
              <a:rPr lang="en-US" sz="2800" dirty="0" smtClean="0"/>
              <a:t> happen. </a:t>
            </a:r>
            <a:endParaRPr lang="en-US" sz="2800" dirty="0"/>
          </a:p>
        </p:txBody>
      </p:sp>
      <p:sp>
        <p:nvSpPr>
          <p:cNvPr id="2" name="Title 1"/>
          <p:cNvSpPr>
            <a:spLocks noGrp="1"/>
          </p:cNvSpPr>
          <p:nvPr>
            <p:ph type="title"/>
          </p:nvPr>
        </p:nvSpPr>
        <p:spPr>
          <a:xfrm>
            <a:off x="457200" y="158742"/>
            <a:ext cx="8229600" cy="935069"/>
          </a:xfrm>
        </p:spPr>
        <p:txBody>
          <a:bodyPr>
            <a:noAutofit/>
          </a:bodyPr>
          <a:lstStyle/>
          <a:p>
            <a:r>
              <a:rPr lang="en-US" sz="4300" dirty="0" smtClean="0"/>
              <a:t>What Happens if we do not speak…</a:t>
            </a:r>
            <a:endParaRPr lang="en-US" sz="4300" dirty="0"/>
          </a:p>
        </p:txBody>
      </p:sp>
      <p:sp>
        <p:nvSpPr>
          <p:cNvPr id="4" name="TextBox 3"/>
          <p:cNvSpPr txBox="1"/>
          <p:nvPr/>
        </p:nvSpPr>
        <p:spPr>
          <a:xfrm>
            <a:off x="1433817" y="4820058"/>
            <a:ext cx="184666" cy="369332"/>
          </a:xfrm>
          <a:prstGeom prst="rect">
            <a:avLst/>
          </a:prstGeom>
          <a:noFill/>
        </p:spPr>
        <p:txBody>
          <a:bodyPr wrap="none" rtlCol="0">
            <a:spAutoFit/>
          </a:bodyPr>
          <a:lstStyle/>
          <a:p>
            <a:endParaRPr lang="en-US" dirty="0"/>
          </a:p>
        </p:txBody>
      </p:sp>
      <p:sp>
        <p:nvSpPr>
          <p:cNvPr id="5" name="Rectangle 4"/>
          <p:cNvSpPr/>
          <p:nvPr/>
        </p:nvSpPr>
        <p:spPr>
          <a:xfrm>
            <a:off x="4710922" y="6324582"/>
            <a:ext cx="4572000" cy="430887"/>
          </a:xfrm>
          <a:prstGeom prst="rect">
            <a:avLst/>
          </a:prstGeom>
        </p:spPr>
        <p:txBody>
          <a:bodyPr>
            <a:spAutoFit/>
          </a:bodyPr>
          <a:lstStyle/>
          <a:p>
            <a:r>
              <a:rPr lang="en-US" sz="1050" dirty="0" smtClean="0"/>
              <a:t>Buckley, Mary. “Young and Vulnerable.” </a:t>
            </a:r>
            <a:r>
              <a:rPr lang="en-US" sz="1050" i="1" dirty="0" smtClean="0"/>
              <a:t>The World Today</a:t>
            </a:r>
            <a:r>
              <a:rPr lang="en-US" sz="1050" dirty="0" smtClean="0"/>
              <a:t> 64 (Aug. 2008): 16. </a:t>
            </a:r>
            <a:r>
              <a:rPr lang="en-US" sz="1050" i="1" dirty="0" err="1" smtClean="0"/>
              <a:t>eLibrary</a:t>
            </a:r>
            <a:r>
              <a:rPr lang="en-US" sz="1050" dirty="0" smtClean="0"/>
              <a:t>. Web. 3 Apr. 2010.</a:t>
            </a:r>
            <a:endParaRPr lang="en-US" sz="1050" dirty="0"/>
          </a:p>
        </p:txBody>
      </p:sp>
      <p:pic>
        <p:nvPicPr>
          <p:cNvPr id="6" name="Picture 5"/>
          <p:cNvPicPr>
            <a:picLocks noChangeAspect="1"/>
          </p:cNvPicPr>
          <p:nvPr/>
        </p:nvPicPr>
        <p:blipFill>
          <a:blip r:embed="rId3"/>
          <a:stretch>
            <a:fillRect/>
          </a:stretch>
        </p:blipFill>
        <p:spPr>
          <a:xfrm>
            <a:off x="5485373" y="1245181"/>
            <a:ext cx="3371576" cy="5047271"/>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4000" dirty="0" smtClean="0"/>
              <a:t>Efforts to prevent child trafficking have been concentrated in two main strategies:</a:t>
            </a:r>
          </a:p>
          <a:p>
            <a:pPr lvl="1"/>
            <a:r>
              <a:rPr lang="en-US" sz="3600" dirty="0" smtClean="0"/>
              <a:t>Prosecuting and punishing traffickers and their associates. </a:t>
            </a:r>
          </a:p>
          <a:p>
            <a:pPr lvl="1"/>
            <a:r>
              <a:rPr lang="en-US" sz="3600" dirty="0" smtClean="0"/>
              <a:t>Giving information to children and their parents about trafficking. </a:t>
            </a:r>
          </a:p>
          <a:p>
            <a:pPr lvl="1"/>
            <a:endParaRPr lang="en-US" dirty="0" smtClean="0"/>
          </a:p>
          <a:p>
            <a:pPr lvl="1"/>
            <a:endParaRPr lang="en-US" dirty="0"/>
          </a:p>
        </p:txBody>
      </p:sp>
      <p:sp>
        <p:nvSpPr>
          <p:cNvPr id="2" name="Title 1"/>
          <p:cNvSpPr>
            <a:spLocks noGrp="1"/>
          </p:cNvSpPr>
          <p:nvPr>
            <p:ph type="title"/>
          </p:nvPr>
        </p:nvSpPr>
        <p:spPr/>
        <p:txBody>
          <a:bodyPr>
            <a:normAutofit/>
          </a:bodyPr>
          <a:lstStyle/>
          <a:p>
            <a:r>
              <a:rPr lang="en-US" sz="6600" dirty="0" smtClean="0"/>
              <a:t>Prevention </a:t>
            </a:r>
            <a:endParaRPr lang="en-US" sz="6600" dirty="0"/>
          </a:p>
        </p:txBody>
      </p:sp>
      <p:sp>
        <p:nvSpPr>
          <p:cNvPr id="5" name="Rectangle 4"/>
          <p:cNvSpPr/>
          <p:nvPr/>
        </p:nvSpPr>
        <p:spPr>
          <a:xfrm>
            <a:off x="4392644" y="6096000"/>
            <a:ext cx="4572000" cy="577081"/>
          </a:xfrm>
          <a:prstGeom prst="rect">
            <a:avLst/>
          </a:prstGeom>
        </p:spPr>
        <p:txBody>
          <a:bodyPr>
            <a:spAutoFit/>
          </a:bodyPr>
          <a:lstStyle/>
          <a:p>
            <a:r>
              <a:rPr lang="en-US" sz="1050" dirty="0" smtClean="0"/>
              <a:t>Bush, George W. “Remarks at the National Training Conference on Human Trafficking in Tampa, Florida.” </a:t>
            </a:r>
            <a:r>
              <a:rPr lang="en-US" sz="1050" i="1" dirty="0" smtClean="0"/>
              <a:t>Weekly Compilation of Presidential Documents</a:t>
            </a:r>
            <a:r>
              <a:rPr lang="en-US" sz="1050" dirty="0" smtClean="0"/>
              <a:t> 40.29 (2004): 1309. </a:t>
            </a:r>
            <a:r>
              <a:rPr lang="en-US" sz="1050" i="1" dirty="0" err="1" smtClean="0"/>
              <a:t>eLibrary</a:t>
            </a:r>
            <a:r>
              <a:rPr lang="en-US" sz="1050" dirty="0" smtClean="0"/>
              <a:t>. Web. 1 Dec. 2009.</a:t>
            </a:r>
            <a:endParaRPr lang="en-US" sz="1050" dirty="0"/>
          </a:p>
        </p:txBody>
      </p:sp>
      <p:pic>
        <p:nvPicPr>
          <p:cNvPr id="8" name="Picture 7"/>
          <p:cNvPicPr>
            <a:picLocks noChangeAspect="1"/>
          </p:cNvPicPr>
          <p:nvPr/>
        </p:nvPicPr>
        <p:blipFill>
          <a:blip r:embed="rId3">
            <a:alphaModFix amt="24000"/>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9048" y="1504158"/>
            <a:ext cx="3935444" cy="4572000"/>
          </a:xfrm>
        </p:spPr>
        <p:txBody>
          <a:bodyPr>
            <a:normAutofit fontScale="77500" lnSpcReduction="20000"/>
          </a:bodyPr>
          <a:lstStyle/>
          <a:p>
            <a:r>
              <a:rPr lang="en-US" sz="4400" dirty="0" smtClean="0"/>
              <a:t>Preventing child trafficking also involves..</a:t>
            </a:r>
          </a:p>
          <a:p>
            <a:pPr lvl="1"/>
            <a:r>
              <a:rPr lang="en-US" sz="4000" dirty="0" smtClean="0"/>
              <a:t>Forms of protection available to children.</a:t>
            </a:r>
          </a:p>
          <a:p>
            <a:pPr lvl="2"/>
            <a:r>
              <a:rPr lang="en-US" sz="3600" dirty="0" smtClean="0"/>
              <a:t>Includes protection against other types of abuse</a:t>
            </a:r>
          </a:p>
        </p:txBody>
      </p:sp>
      <p:sp>
        <p:nvSpPr>
          <p:cNvPr id="2" name="Title 1"/>
          <p:cNvSpPr>
            <a:spLocks noGrp="1"/>
          </p:cNvSpPr>
          <p:nvPr>
            <p:ph type="title"/>
          </p:nvPr>
        </p:nvSpPr>
        <p:spPr/>
        <p:txBody>
          <a:bodyPr>
            <a:normAutofit/>
          </a:bodyPr>
          <a:lstStyle/>
          <a:p>
            <a:r>
              <a:rPr lang="en-US" sz="6600" dirty="0" smtClean="0"/>
              <a:t>Prevention Cont. </a:t>
            </a:r>
            <a:endParaRPr lang="en-US" sz="6600" dirty="0"/>
          </a:p>
        </p:txBody>
      </p:sp>
      <p:sp>
        <p:nvSpPr>
          <p:cNvPr id="4" name="Rectangle 3"/>
          <p:cNvSpPr/>
          <p:nvPr/>
        </p:nvSpPr>
        <p:spPr>
          <a:xfrm>
            <a:off x="4392644" y="6096000"/>
            <a:ext cx="4572000" cy="577081"/>
          </a:xfrm>
          <a:prstGeom prst="rect">
            <a:avLst/>
          </a:prstGeom>
        </p:spPr>
        <p:txBody>
          <a:bodyPr>
            <a:spAutoFit/>
          </a:bodyPr>
          <a:lstStyle/>
          <a:p>
            <a:r>
              <a:rPr lang="en-US" sz="1050" dirty="0" smtClean="0"/>
              <a:t>Bush, George W. “Remarks at the National Training Conference on Human Trafficking in Tampa, Florida.” </a:t>
            </a:r>
            <a:r>
              <a:rPr lang="en-US" sz="1050" i="1" dirty="0" smtClean="0"/>
              <a:t>Weekly Compilation of Presidential Documents</a:t>
            </a:r>
            <a:r>
              <a:rPr lang="en-US" sz="1050" dirty="0" smtClean="0"/>
              <a:t> 40.29 (2004): 1309. </a:t>
            </a:r>
            <a:r>
              <a:rPr lang="en-US" sz="1050" i="1" dirty="0" err="1" smtClean="0"/>
              <a:t>eLibrary</a:t>
            </a:r>
            <a:r>
              <a:rPr lang="en-US" sz="1050" dirty="0" smtClean="0"/>
              <a:t>. Web. 1 Dec. 2009.</a:t>
            </a:r>
            <a:endParaRPr lang="en-US" sz="1050" dirty="0"/>
          </a:p>
        </p:txBody>
      </p:sp>
      <p:pic>
        <p:nvPicPr>
          <p:cNvPr id="5" name="Picture 4"/>
          <p:cNvPicPr>
            <a:picLocks noChangeAspect="1"/>
          </p:cNvPicPr>
          <p:nvPr/>
        </p:nvPicPr>
        <p:blipFill>
          <a:blip r:embed="rId3">
            <a:alphaModFix/>
          </a:blip>
          <a:stretch>
            <a:fillRect/>
          </a:stretch>
        </p:blipFill>
        <p:spPr>
          <a:xfrm>
            <a:off x="3772487" y="1765966"/>
            <a:ext cx="5127390" cy="3845542"/>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24790"/>
            <a:ext cx="4047820" cy="4770420"/>
          </a:xfrm>
        </p:spPr>
        <p:txBody>
          <a:bodyPr>
            <a:normAutofit/>
          </a:bodyPr>
          <a:lstStyle/>
          <a:p>
            <a:r>
              <a:rPr lang="en-US" sz="3000" dirty="0" smtClean="0"/>
              <a:t>Sued for illegal Trafficking of females for sexual purposes. </a:t>
            </a:r>
          </a:p>
          <a:p>
            <a:r>
              <a:rPr lang="en-US" sz="2800" dirty="0" smtClean="0"/>
              <a:t>Accused of: </a:t>
            </a:r>
          </a:p>
          <a:p>
            <a:pPr lvl="1"/>
            <a:r>
              <a:rPr lang="en-US" sz="2600" dirty="0" smtClean="0"/>
              <a:t>Sexual harassment</a:t>
            </a:r>
          </a:p>
          <a:p>
            <a:pPr lvl="1"/>
            <a:r>
              <a:rPr lang="en-US" sz="2600" dirty="0" smtClean="0"/>
              <a:t>Retaliation</a:t>
            </a:r>
          </a:p>
          <a:p>
            <a:pPr lvl="1"/>
            <a:r>
              <a:rPr lang="en-US" sz="2600" dirty="0" smtClean="0"/>
              <a:t>Failure to prevent harassment</a:t>
            </a:r>
          </a:p>
          <a:p>
            <a:pPr lvl="1"/>
            <a:r>
              <a:rPr lang="en-US" sz="2600" dirty="0" smtClean="0"/>
              <a:t>False representation about employment. </a:t>
            </a:r>
            <a:endParaRPr lang="en-US" sz="2600" dirty="0"/>
          </a:p>
        </p:txBody>
      </p:sp>
      <p:sp>
        <p:nvSpPr>
          <p:cNvPr id="3" name="Title 2"/>
          <p:cNvSpPr>
            <a:spLocks noGrp="1"/>
          </p:cNvSpPr>
          <p:nvPr>
            <p:ph type="title"/>
          </p:nvPr>
        </p:nvSpPr>
        <p:spPr>
          <a:xfrm>
            <a:off x="457200" y="257954"/>
            <a:ext cx="8229600" cy="855700"/>
          </a:xfrm>
        </p:spPr>
        <p:txBody>
          <a:bodyPr>
            <a:normAutofit/>
          </a:bodyPr>
          <a:lstStyle/>
          <a:p>
            <a:r>
              <a:rPr lang="en-US" sz="4800" dirty="0" smtClean="0"/>
              <a:t>Celebrity Caught! </a:t>
            </a:r>
            <a:endParaRPr lang="en-US" sz="4800" dirty="0"/>
          </a:p>
        </p:txBody>
      </p:sp>
      <p:pic>
        <p:nvPicPr>
          <p:cNvPr id="4" name="Picture 3"/>
          <p:cNvPicPr>
            <a:picLocks noChangeAspect="1"/>
          </p:cNvPicPr>
          <p:nvPr/>
        </p:nvPicPr>
        <p:blipFill>
          <a:blip r:embed="rId3"/>
          <a:stretch>
            <a:fillRect/>
          </a:stretch>
        </p:blipFill>
        <p:spPr>
          <a:xfrm>
            <a:off x="4700993" y="1371600"/>
            <a:ext cx="4085037" cy="4724400"/>
          </a:xfrm>
          <a:prstGeom prst="rect">
            <a:avLst/>
          </a:prstGeom>
        </p:spPr>
      </p:pic>
      <p:sp>
        <p:nvSpPr>
          <p:cNvPr id="7" name="Rectangle 6"/>
          <p:cNvSpPr/>
          <p:nvPr/>
        </p:nvSpPr>
        <p:spPr>
          <a:xfrm>
            <a:off x="5100400" y="6175368"/>
            <a:ext cx="4043600" cy="577081"/>
          </a:xfrm>
          <a:prstGeom prst="rect">
            <a:avLst/>
          </a:prstGeom>
        </p:spPr>
        <p:txBody>
          <a:bodyPr wrap="square">
            <a:spAutoFit/>
          </a:bodyPr>
          <a:lstStyle/>
          <a:p>
            <a:r>
              <a:rPr lang="en-US" sz="1050" dirty="0" err="1" smtClean="0"/>
              <a:t>Mrrusssss</a:t>
            </a:r>
            <a:r>
              <a:rPr lang="en-US" sz="1050" dirty="0" smtClean="0"/>
              <a:t>. “Steven Seagal sued for sexual harassment and human trafficking.”  </a:t>
            </a:r>
            <a:r>
              <a:rPr lang="en-US" sz="1050" i="1" dirty="0" err="1" smtClean="0"/>
              <a:t>zimbio</a:t>
            </a:r>
            <a:r>
              <a:rPr lang="en-US" sz="1050" i="1" dirty="0" smtClean="0"/>
              <a:t> </a:t>
            </a:r>
            <a:r>
              <a:rPr lang="en-US" sz="1050" dirty="0" smtClean="0"/>
              <a:t>. </a:t>
            </a:r>
            <a:r>
              <a:rPr lang="en-US" sz="1050" dirty="0" err="1" smtClean="0"/>
              <a:t>N.p</a:t>
            </a:r>
            <a:r>
              <a:rPr lang="en-US" sz="1050" dirty="0" smtClean="0"/>
              <a:t>., 13 Apr. 2010. Web. 23 May 2010. &lt;http://</a:t>
            </a:r>
            <a:r>
              <a:rPr lang="en-US" sz="1050" dirty="0" err="1" smtClean="0"/>
              <a:t>www.zimbio.com</a:t>
            </a:r>
            <a:r>
              <a:rPr lang="en-US" sz="1050" dirty="0" smtClean="0"/>
              <a:t>/&gt;.</a:t>
            </a:r>
            <a:endParaRPr lang="en-US" sz="105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8278" y="1345422"/>
            <a:ext cx="4266125" cy="4572000"/>
          </a:xfrm>
        </p:spPr>
        <p:txBody>
          <a:bodyPr>
            <a:normAutofit/>
          </a:bodyPr>
          <a:lstStyle/>
          <a:p>
            <a:r>
              <a:rPr lang="en-US" sz="3200" dirty="0" smtClean="0"/>
              <a:t>Alvin Robertson </a:t>
            </a:r>
          </a:p>
          <a:p>
            <a:pPr lvl="1"/>
            <a:r>
              <a:rPr lang="en-US" sz="2800" dirty="0" smtClean="0"/>
              <a:t>Charged with: </a:t>
            </a:r>
          </a:p>
          <a:p>
            <a:pPr lvl="2"/>
            <a:r>
              <a:rPr lang="en-US" sz="2600" dirty="0" smtClean="0"/>
              <a:t>Sexual assault of a child</a:t>
            </a:r>
          </a:p>
          <a:p>
            <a:pPr lvl="2"/>
            <a:r>
              <a:rPr lang="en-US" sz="2600" dirty="0" smtClean="0"/>
              <a:t>Trafficking an underage child for purposes of sex.</a:t>
            </a:r>
          </a:p>
          <a:p>
            <a:pPr lvl="2"/>
            <a:r>
              <a:rPr lang="en-US" sz="2600" dirty="0" smtClean="0"/>
              <a:t>Forcing a sexual performance by a child. </a:t>
            </a:r>
          </a:p>
          <a:p>
            <a:pPr lvl="2"/>
            <a:endParaRPr lang="en-US" dirty="0" smtClean="0"/>
          </a:p>
        </p:txBody>
      </p:sp>
      <p:sp>
        <p:nvSpPr>
          <p:cNvPr id="3" name="Title 2"/>
          <p:cNvSpPr>
            <a:spLocks noGrp="1"/>
          </p:cNvSpPr>
          <p:nvPr>
            <p:ph type="title"/>
          </p:nvPr>
        </p:nvSpPr>
        <p:spPr>
          <a:xfrm>
            <a:off x="457200" y="297638"/>
            <a:ext cx="8229600" cy="816015"/>
          </a:xfrm>
        </p:spPr>
        <p:txBody>
          <a:bodyPr/>
          <a:lstStyle/>
          <a:p>
            <a:r>
              <a:rPr lang="en-US" dirty="0" smtClean="0"/>
              <a:t>FORMER NBA PLAYER CAUGHT! </a:t>
            </a:r>
            <a:endParaRPr lang="en-US" dirty="0"/>
          </a:p>
        </p:txBody>
      </p:sp>
      <p:pic>
        <p:nvPicPr>
          <p:cNvPr id="4" name="Picture 3"/>
          <p:cNvPicPr>
            <a:picLocks noChangeAspect="1"/>
          </p:cNvPicPr>
          <p:nvPr/>
        </p:nvPicPr>
        <p:blipFill>
          <a:blip r:embed="rId3"/>
          <a:stretch>
            <a:fillRect/>
          </a:stretch>
        </p:blipFill>
        <p:spPr>
          <a:xfrm>
            <a:off x="4855635" y="1212863"/>
            <a:ext cx="3692243" cy="4783927"/>
          </a:xfrm>
          <a:prstGeom prst="rect">
            <a:avLst/>
          </a:prstGeom>
        </p:spPr>
      </p:pic>
      <p:sp>
        <p:nvSpPr>
          <p:cNvPr id="5" name="Rectangle 4"/>
          <p:cNvSpPr/>
          <p:nvPr/>
        </p:nvSpPr>
        <p:spPr>
          <a:xfrm>
            <a:off x="4532308" y="6042815"/>
            <a:ext cx="4572000" cy="577081"/>
          </a:xfrm>
          <a:prstGeom prst="rect">
            <a:avLst/>
          </a:prstGeom>
        </p:spPr>
        <p:txBody>
          <a:bodyPr>
            <a:spAutoFit/>
          </a:bodyPr>
          <a:lstStyle/>
          <a:p>
            <a:r>
              <a:rPr lang="en-US" sz="1050" dirty="0" err="1" smtClean="0"/>
              <a:t>FanHouse</a:t>
            </a:r>
            <a:r>
              <a:rPr lang="en-US" sz="1050" dirty="0" smtClean="0"/>
              <a:t> Newswire. “ Alvin Robertson Apprehended, Charged With Sex Trafficking.” </a:t>
            </a:r>
            <a:r>
              <a:rPr lang="en-US" sz="1050" i="1" dirty="0" smtClean="0"/>
              <a:t>NBA </a:t>
            </a:r>
            <a:r>
              <a:rPr lang="en-US" sz="1050" i="1" dirty="0" err="1" smtClean="0"/>
              <a:t>Fanhouse</a:t>
            </a:r>
            <a:r>
              <a:rPr lang="en-US" sz="1050" i="1" dirty="0" smtClean="0"/>
              <a:t> </a:t>
            </a:r>
            <a:r>
              <a:rPr lang="en-US" sz="1050" dirty="0" smtClean="0"/>
              <a:t>. </a:t>
            </a:r>
            <a:r>
              <a:rPr lang="en-US" sz="1050" dirty="0" err="1" smtClean="0"/>
              <a:t>Aol</a:t>
            </a:r>
            <a:r>
              <a:rPr lang="en-US" sz="1050" dirty="0" smtClean="0"/>
              <a:t> Sports , 2 Feb. 2010. Web. 23 May 2010. &lt;http://</a:t>
            </a:r>
            <a:r>
              <a:rPr lang="en-US" sz="1050" dirty="0" err="1" smtClean="0"/>
              <a:t>nba.fanhouse.com</a:t>
            </a:r>
            <a:r>
              <a:rPr lang="en-US" sz="1050" dirty="0" smtClean="0"/>
              <a:t>/&gt;.</a:t>
            </a:r>
            <a:endParaRPr lang="en-US" sz="105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alphaModFix amt="30000"/>
          </a:blip>
          <a:stretch>
            <a:fillRect/>
          </a:stretch>
        </p:blipFill>
        <p:spPr>
          <a:xfrm>
            <a:off x="0" y="16348"/>
            <a:ext cx="9144000" cy="6841652"/>
          </a:xfrm>
          <a:prstGeom prst="rect">
            <a:avLst/>
          </a:prstGeom>
        </p:spPr>
      </p:pic>
      <p:sp>
        <p:nvSpPr>
          <p:cNvPr id="3" name="Content Placeholder 2"/>
          <p:cNvSpPr>
            <a:spLocks noGrp="1"/>
          </p:cNvSpPr>
          <p:nvPr>
            <p:ph idx="1"/>
          </p:nvPr>
        </p:nvSpPr>
        <p:spPr>
          <a:xfrm>
            <a:off x="457200" y="974760"/>
            <a:ext cx="8229600" cy="4724400"/>
          </a:xfrm>
        </p:spPr>
        <p:txBody>
          <a:bodyPr>
            <a:noAutofit/>
          </a:bodyPr>
          <a:lstStyle/>
          <a:p>
            <a:r>
              <a:rPr lang="en-US" sz="4000" b="1" dirty="0" smtClean="0">
                <a:solidFill>
                  <a:srgbClr val="FF0000"/>
                </a:solidFill>
              </a:rPr>
              <a:t>1.2</a:t>
            </a:r>
            <a:r>
              <a:rPr lang="en-US" sz="4000" dirty="0" smtClean="0"/>
              <a:t> </a:t>
            </a:r>
            <a:r>
              <a:rPr lang="en-US" sz="3600" dirty="0" smtClean="0"/>
              <a:t>million children trafficked</a:t>
            </a:r>
          </a:p>
          <a:p>
            <a:r>
              <a:rPr lang="en-US" sz="4000" b="1" dirty="0" smtClean="0">
                <a:solidFill>
                  <a:srgbClr val="FF0000"/>
                </a:solidFill>
              </a:rPr>
              <a:t>11</a:t>
            </a:r>
            <a:r>
              <a:rPr lang="en-US" sz="4000" dirty="0" smtClean="0"/>
              <a:t> </a:t>
            </a:r>
            <a:r>
              <a:rPr lang="en-US" sz="3600" dirty="0" smtClean="0"/>
              <a:t>years old is the average age</a:t>
            </a:r>
          </a:p>
          <a:p>
            <a:r>
              <a:rPr lang="en-US" sz="4000" b="1" dirty="0" smtClean="0">
                <a:solidFill>
                  <a:srgbClr val="FF0000"/>
                </a:solidFill>
              </a:rPr>
              <a:t>100,000</a:t>
            </a:r>
            <a:r>
              <a:rPr lang="en-US" sz="4000" dirty="0" smtClean="0"/>
              <a:t> </a:t>
            </a:r>
            <a:r>
              <a:rPr lang="en-US" sz="3600" dirty="0" smtClean="0"/>
              <a:t>children and young women trafficked in the US.</a:t>
            </a:r>
          </a:p>
          <a:p>
            <a:r>
              <a:rPr lang="en-US" sz="4000" b="1" dirty="0" smtClean="0">
                <a:solidFill>
                  <a:srgbClr val="FF0000"/>
                </a:solidFill>
              </a:rPr>
              <a:t>200,000</a:t>
            </a:r>
            <a:r>
              <a:rPr lang="en-US" sz="4000" dirty="0" smtClean="0"/>
              <a:t> </a:t>
            </a:r>
            <a:r>
              <a:rPr lang="en-US" sz="3600" dirty="0" smtClean="0"/>
              <a:t>US children at risk for sexual exploitation.</a:t>
            </a:r>
          </a:p>
          <a:p>
            <a:r>
              <a:rPr lang="en-US" sz="4000" b="1" dirty="0" smtClean="0">
                <a:solidFill>
                  <a:srgbClr val="FF0000"/>
                </a:solidFill>
              </a:rPr>
              <a:t>30</a:t>
            </a:r>
            <a:r>
              <a:rPr lang="en-US" sz="3600" dirty="0" smtClean="0"/>
              <a:t> years in prison if caught</a:t>
            </a:r>
          </a:p>
          <a:p>
            <a:r>
              <a:rPr lang="en-US" sz="4000" b="1" dirty="0" smtClean="0">
                <a:solidFill>
                  <a:srgbClr val="FF0000"/>
                </a:solidFill>
              </a:rPr>
              <a:t>$9.5 </a:t>
            </a:r>
            <a:r>
              <a:rPr lang="en-US" sz="3600" dirty="0" smtClean="0"/>
              <a:t>billion made by human trafficking.</a:t>
            </a:r>
            <a:endParaRPr lang="en-US" sz="3600" dirty="0"/>
          </a:p>
        </p:txBody>
      </p:sp>
      <p:sp>
        <p:nvSpPr>
          <p:cNvPr id="2" name="Title 1"/>
          <p:cNvSpPr>
            <a:spLocks noGrp="1"/>
          </p:cNvSpPr>
          <p:nvPr>
            <p:ph type="title"/>
          </p:nvPr>
        </p:nvSpPr>
        <p:spPr>
          <a:xfrm>
            <a:off x="457200" y="138898"/>
            <a:ext cx="8229600" cy="915229"/>
          </a:xfrm>
        </p:spPr>
        <p:txBody>
          <a:bodyPr>
            <a:normAutofit fontScale="90000"/>
          </a:bodyPr>
          <a:lstStyle/>
          <a:p>
            <a:r>
              <a:rPr lang="en-US" sz="7200" dirty="0" smtClean="0"/>
              <a:t>The Numbers</a:t>
            </a:r>
            <a:endParaRPr lang="en-US" sz="7200" dirty="0"/>
          </a:p>
        </p:txBody>
      </p:sp>
      <p:sp>
        <p:nvSpPr>
          <p:cNvPr id="5" name="Rectangle 4"/>
          <p:cNvSpPr/>
          <p:nvPr/>
        </p:nvSpPr>
        <p:spPr>
          <a:xfrm>
            <a:off x="4797538" y="6292237"/>
            <a:ext cx="4572000" cy="415498"/>
          </a:xfrm>
          <a:prstGeom prst="rect">
            <a:avLst/>
          </a:prstGeom>
        </p:spPr>
        <p:txBody>
          <a:bodyPr>
            <a:spAutoFit/>
          </a:bodyPr>
          <a:lstStyle/>
          <a:p>
            <a:r>
              <a:rPr lang="en-US" sz="1050" dirty="0" smtClean="0"/>
              <a:t>Scimone, Diana, et al., prod. </a:t>
            </a:r>
            <a:r>
              <a:rPr lang="en-US" sz="1050" i="1" dirty="0" smtClean="0"/>
              <a:t>Born2fly International</a:t>
            </a:r>
            <a:r>
              <a:rPr lang="en-US" sz="1050" dirty="0" smtClean="0"/>
              <a:t>. Born to Fly International, Inc., 2008. Web. 1 Dec. 2009. &lt;http://www.born2fly.org/&gt;.</a:t>
            </a:r>
            <a:endParaRPr lang="en-US" sz="105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8152" y="1900998"/>
            <a:ext cx="8686800" cy="4572000"/>
          </a:xfrm>
        </p:spPr>
        <p:txBody>
          <a:bodyPr>
            <a:normAutofit/>
          </a:bodyPr>
          <a:lstStyle/>
          <a:p>
            <a:pPr>
              <a:buNone/>
            </a:pPr>
            <a:r>
              <a:rPr lang="en-US" sz="13000" dirty="0" smtClean="0"/>
              <a:t>Application</a:t>
            </a:r>
          </a:p>
          <a:p>
            <a:pPr>
              <a:buNone/>
            </a:pPr>
            <a:r>
              <a:rPr lang="en-US" sz="13000" dirty="0" smtClean="0"/>
              <a:t> </a:t>
            </a:r>
            <a:endParaRPr lang="en-US" sz="13000" dirty="0"/>
          </a:p>
        </p:txBody>
      </p:sp>
      <p:pic>
        <p:nvPicPr>
          <p:cNvPr id="241666" name="Picture 2"/>
          <p:cNvPicPr>
            <a:picLocks noChangeAspect="1" noChangeArrowheads="1"/>
          </p:cNvPicPr>
          <p:nvPr/>
        </p:nvPicPr>
        <p:blipFill>
          <a:blip r:embed="rId3"/>
          <a:srcRect/>
          <a:stretch>
            <a:fillRect/>
          </a:stretch>
        </p:blipFill>
        <p:spPr bwMode="auto">
          <a:xfrm>
            <a:off x="53787" y="61461"/>
            <a:ext cx="2875571" cy="2156790"/>
          </a:xfrm>
          <a:prstGeom prst="rect">
            <a:avLst/>
          </a:prstGeom>
          <a:noFill/>
          <a:ln w="9525">
            <a:noFill/>
            <a:miter lim="800000"/>
            <a:headEnd/>
            <a:tailEnd/>
          </a:ln>
          <a:effectLst/>
        </p:spPr>
      </p:pic>
      <p:pic>
        <p:nvPicPr>
          <p:cNvPr id="241667" name="Picture 3"/>
          <p:cNvPicPr>
            <a:picLocks noChangeAspect="1" noChangeArrowheads="1"/>
          </p:cNvPicPr>
          <p:nvPr/>
        </p:nvPicPr>
        <p:blipFill>
          <a:blip r:embed="rId4"/>
          <a:srcRect/>
          <a:stretch>
            <a:fillRect/>
          </a:stretch>
        </p:blipFill>
        <p:spPr bwMode="auto">
          <a:xfrm>
            <a:off x="2929358" y="61462"/>
            <a:ext cx="3216147" cy="2156789"/>
          </a:xfrm>
          <a:prstGeom prst="rect">
            <a:avLst/>
          </a:prstGeom>
          <a:noFill/>
          <a:ln w="9525">
            <a:noFill/>
            <a:miter lim="800000"/>
            <a:headEnd/>
            <a:tailEnd/>
          </a:ln>
          <a:effectLst/>
        </p:spPr>
      </p:pic>
      <p:pic>
        <p:nvPicPr>
          <p:cNvPr id="241668" name="Picture 4"/>
          <p:cNvPicPr>
            <a:picLocks noChangeAspect="1" noChangeArrowheads="1"/>
          </p:cNvPicPr>
          <p:nvPr/>
        </p:nvPicPr>
        <p:blipFill>
          <a:blip r:embed="rId5"/>
          <a:srcRect/>
          <a:stretch>
            <a:fillRect/>
          </a:stretch>
        </p:blipFill>
        <p:spPr bwMode="auto">
          <a:xfrm>
            <a:off x="3533339" y="3802873"/>
            <a:ext cx="2263921" cy="3018404"/>
          </a:xfrm>
          <a:prstGeom prst="rect">
            <a:avLst/>
          </a:prstGeom>
          <a:noFill/>
          <a:ln w="9525">
            <a:noFill/>
            <a:miter lim="800000"/>
            <a:headEnd/>
            <a:tailEnd/>
          </a:ln>
          <a:effectLst/>
        </p:spPr>
      </p:pic>
      <p:pic>
        <p:nvPicPr>
          <p:cNvPr id="241669" name="Picture 5"/>
          <p:cNvPicPr>
            <a:picLocks noChangeAspect="1" noChangeArrowheads="1"/>
          </p:cNvPicPr>
          <p:nvPr/>
        </p:nvPicPr>
        <p:blipFill>
          <a:blip r:embed="rId6"/>
          <a:srcRect/>
          <a:stretch>
            <a:fillRect/>
          </a:stretch>
        </p:blipFill>
        <p:spPr bwMode="auto">
          <a:xfrm>
            <a:off x="0" y="4076899"/>
            <a:ext cx="3533339" cy="2744379"/>
          </a:xfrm>
          <a:prstGeom prst="rect">
            <a:avLst/>
          </a:prstGeom>
          <a:noFill/>
          <a:ln w="9525">
            <a:noFill/>
            <a:miter lim="800000"/>
            <a:headEnd/>
            <a:tailEnd/>
          </a:ln>
          <a:effectLst/>
        </p:spPr>
      </p:pic>
      <p:pic>
        <p:nvPicPr>
          <p:cNvPr id="241670" name="Picture 6"/>
          <p:cNvPicPr>
            <a:picLocks noChangeAspect="1" noChangeArrowheads="1"/>
          </p:cNvPicPr>
          <p:nvPr/>
        </p:nvPicPr>
        <p:blipFill>
          <a:blip r:embed="rId7"/>
          <a:srcRect/>
          <a:stretch>
            <a:fillRect/>
          </a:stretch>
        </p:blipFill>
        <p:spPr bwMode="auto">
          <a:xfrm>
            <a:off x="5797260" y="0"/>
            <a:ext cx="3346740" cy="2218251"/>
          </a:xfrm>
          <a:prstGeom prst="rect">
            <a:avLst/>
          </a:prstGeom>
          <a:noFill/>
          <a:ln w="9525">
            <a:noFill/>
            <a:miter lim="800000"/>
            <a:headEnd/>
            <a:tailEnd/>
          </a:ln>
          <a:effectLst/>
        </p:spPr>
      </p:pic>
      <p:pic>
        <p:nvPicPr>
          <p:cNvPr id="241671" name="Picture 7"/>
          <p:cNvPicPr>
            <a:picLocks noChangeAspect="1" noChangeArrowheads="1"/>
          </p:cNvPicPr>
          <p:nvPr/>
        </p:nvPicPr>
        <p:blipFill>
          <a:blip r:embed="rId8"/>
          <a:srcRect/>
          <a:stretch>
            <a:fillRect/>
          </a:stretch>
        </p:blipFill>
        <p:spPr bwMode="auto">
          <a:xfrm>
            <a:off x="5797260" y="3802873"/>
            <a:ext cx="3346740" cy="30184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02423"/>
            <a:ext cx="8229600" cy="2857674"/>
          </a:xfrm>
        </p:spPr>
        <p:txBody>
          <a:bodyPr>
            <a:noAutofit/>
          </a:bodyPr>
          <a:lstStyle/>
          <a:p>
            <a:pPr algn="ctr"/>
            <a:r>
              <a:rPr lang="en-US" sz="13300" dirty="0" smtClean="0"/>
              <a:t>VIDEO </a:t>
            </a:r>
            <a:endParaRPr lang="en-US" sz="133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top.jpg"/>
          <p:cNvPicPr>
            <a:picLocks noChangeAspect="1"/>
          </p:cNvPicPr>
          <p:nvPr/>
        </p:nvPicPr>
        <p:blipFill>
          <a:blip r:embed="rId2">
            <a:lum contrast="-63000"/>
            <a:alphaModFix amt="41000"/>
          </a:blip>
          <a:stretch>
            <a:fillRect/>
          </a:stretch>
        </p:blipFill>
        <p:spPr>
          <a:xfrm>
            <a:off x="0" y="0"/>
            <a:ext cx="9144000" cy="6858000"/>
          </a:xfrm>
          <a:prstGeom prst="rect">
            <a:avLst/>
          </a:prstGeom>
        </p:spPr>
      </p:pic>
      <p:sp>
        <p:nvSpPr>
          <p:cNvPr id="3" name="Content Placeholder 2"/>
          <p:cNvSpPr>
            <a:spLocks noGrp="1"/>
          </p:cNvSpPr>
          <p:nvPr>
            <p:ph idx="1"/>
          </p:nvPr>
        </p:nvSpPr>
        <p:spPr/>
        <p:txBody>
          <a:bodyPr>
            <a:noAutofit/>
          </a:bodyPr>
          <a:lstStyle/>
          <a:p>
            <a:r>
              <a:rPr lang="en-US" sz="3600" dirty="0" smtClean="0">
                <a:solidFill>
                  <a:srgbClr val="FFFFFF"/>
                </a:solidFill>
              </a:rPr>
              <a:t>I am doing this presentation to inform and educate others about the atrocities of child trafficking, as well as to expand their knowledge of this horrible practice and influence them to take action against it in whatever ways they can. </a:t>
            </a:r>
            <a:endParaRPr lang="en-US" sz="3600" dirty="0">
              <a:solidFill>
                <a:srgbClr val="FFFFFF"/>
              </a:solidFill>
            </a:endParaRPr>
          </a:p>
        </p:txBody>
      </p:sp>
      <p:sp>
        <p:nvSpPr>
          <p:cNvPr id="2" name="Title 1"/>
          <p:cNvSpPr>
            <a:spLocks noGrp="1"/>
          </p:cNvSpPr>
          <p:nvPr>
            <p:ph type="title"/>
          </p:nvPr>
        </p:nvSpPr>
        <p:spPr/>
        <p:txBody>
          <a:bodyPr>
            <a:normAutofit/>
          </a:bodyPr>
          <a:lstStyle/>
          <a:p>
            <a:r>
              <a:rPr lang="en-US" sz="4800" dirty="0" smtClean="0">
                <a:solidFill>
                  <a:srgbClr val="FFFFFF"/>
                </a:solidFill>
              </a:rPr>
              <a:t>Thesis Statement </a:t>
            </a:r>
            <a:endParaRPr lang="en-US" sz="4800" dirty="0">
              <a:solidFill>
                <a:srgbClr val="FFFFFF"/>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7970" y="1014444"/>
            <a:ext cx="8229600" cy="5704662"/>
          </a:xfrm>
        </p:spPr>
        <p:txBody>
          <a:bodyPr>
            <a:normAutofit/>
          </a:bodyPr>
          <a:lstStyle/>
          <a:p>
            <a:r>
              <a:rPr lang="en-US" sz="1200" dirty="0" err="1" smtClean="0"/>
              <a:t>Beyrer</a:t>
            </a:r>
            <a:r>
              <a:rPr lang="en-US" sz="1200" dirty="0" smtClean="0"/>
              <a:t>, Chris. “Global Child Trafficking.” </a:t>
            </a:r>
            <a:r>
              <a:rPr lang="en-US" sz="1200" i="1" dirty="0" smtClean="0"/>
              <a:t>Lancet</a:t>
            </a:r>
            <a:r>
              <a:rPr lang="en-US" sz="1200" dirty="0" smtClean="0"/>
              <a:t> 1 Dec. 2004: 16. </a:t>
            </a:r>
            <a:r>
              <a:rPr lang="en-US" sz="1200" i="1" dirty="0" err="1" smtClean="0"/>
              <a:t>eLibrary</a:t>
            </a:r>
            <a:r>
              <a:rPr lang="en-US" sz="1200" dirty="0" smtClean="0"/>
              <a:t>. Web. 2 Dec. 2009.</a:t>
            </a:r>
          </a:p>
          <a:p>
            <a:r>
              <a:rPr lang="en-US" sz="1200" dirty="0" smtClean="0"/>
              <a:t>Bush, George W. “Remarks at the National Training Conference on Human Trafficking in Tampa, Florida.” </a:t>
            </a:r>
            <a:r>
              <a:rPr lang="en-US" sz="1200" i="1" dirty="0" smtClean="0"/>
              <a:t>Weekly Compilation of Presidential Documents</a:t>
            </a:r>
            <a:r>
              <a:rPr lang="en-US" sz="1200" dirty="0" smtClean="0"/>
              <a:t> 40.29 (2004): 1309. </a:t>
            </a:r>
            <a:r>
              <a:rPr lang="en-US" sz="1200" i="1" dirty="0" err="1" smtClean="0"/>
              <a:t>eLibrary</a:t>
            </a:r>
            <a:r>
              <a:rPr lang="en-US" sz="1200" dirty="0" smtClean="0"/>
              <a:t>. Web. 1 Dec. 2009.</a:t>
            </a:r>
          </a:p>
          <a:p>
            <a:r>
              <a:rPr lang="en-US" sz="1200" dirty="0" smtClean="0"/>
              <a:t>Hodge, David R. “Sexual Trafficking in the United States: A Domestic Problem with Transnational Dimensions.” </a:t>
            </a:r>
            <a:r>
              <a:rPr lang="en-US" sz="1200" i="1" dirty="0" smtClean="0"/>
              <a:t>Social Work</a:t>
            </a:r>
            <a:r>
              <a:rPr lang="en-US" sz="1200" dirty="0" smtClean="0"/>
              <a:t> 53.2 (2008): 143. </a:t>
            </a:r>
            <a:r>
              <a:rPr lang="en-US" sz="1200" i="1" dirty="0" err="1" smtClean="0"/>
              <a:t>eLibrary</a:t>
            </a:r>
            <a:r>
              <a:rPr lang="en-US" sz="1200" dirty="0" smtClean="0"/>
              <a:t>. Web. 3 Dec. 2009.</a:t>
            </a:r>
          </a:p>
          <a:p>
            <a:r>
              <a:rPr lang="en-US" sz="1200" dirty="0" smtClean="0"/>
              <a:t>“Human Trafficking.” </a:t>
            </a:r>
            <a:r>
              <a:rPr lang="en-US" sz="1200" i="1" dirty="0" smtClean="0"/>
              <a:t>Encyclopedia of Race and Racism</a:t>
            </a:r>
            <a:r>
              <a:rPr lang="en-US" sz="1200" dirty="0" smtClean="0"/>
              <a:t>. Ed. John Moore. Vol. 2. Detroit: Gale, 2008. 134-38. </a:t>
            </a:r>
            <a:r>
              <a:rPr lang="en-US" sz="1200" i="1" dirty="0" smtClean="0"/>
              <a:t>Global Issues in Context</a:t>
            </a:r>
            <a:r>
              <a:rPr lang="en-US" sz="1200" dirty="0" smtClean="0"/>
              <a:t>. Web. 3 Dec. 2009.</a:t>
            </a:r>
          </a:p>
          <a:p>
            <a:r>
              <a:rPr lang="en-US" sz="1200" dirty="0" err="1" smtClean="0"/>
              <a:t>Scimone</a:t>
            </a:r>
            <a:r>
              <a:rPr lang="en-US" sz="1200" dirty="0" smtClean="0"/>
              <a:t>, Diana, et al., prod. </a:t>
            </a:r>
            <a:r>
              <a:rPr lang="en-US" sz="1200" i="1" dirty="0" smtClean="0"/>
              <a:t>Born2fly International</a:t>
            </a:r>
            <a:r>
              <a:rPr lang="en-US" sz="1200" dirty="0" smtClean="0"/>
              <a:t>. Born to Fly International, Inc., 2008. Web. 1 Dec. 2009. &lt;http://www.born2fly.org/&gt;.</a:t>
            </a:r>
          </a:p>
          <a:p>
            <a:r>
              <a:rPr lang="en-US" sz="1200" dirty="0" smtClean="0"/>
              <a:t>Tran, Jonathan. “Sold Into Slavery.” </a:t>
            </a:r>
            <a:r>
              <a:rPr lang="en-US" sz="1200" i="1" dirty="0" smtClean="0"/>
              <a:t>Christian Century</a:t>
            </a:r>
            <a:r>
              <a:rPr lang="en-US" sz="1200" dirty="0" smtClean="0"/>
              <a:t> 124.24 (2007): 22. </a:t>
            </a:r>
            <a:r>
              <a:rPr lang="en-US" sz="1200" i="1" dirty="0" err="1" smtClean="0"/>
              <a:t>eLibrary</a:t>
            </a:r>
            <a:r>
              <a:rPr lang="en-US" sz="1200" dirty="0" smtClean="0"/>
              <a:t>. Web. 2 Dec. 2009.</a:t>
            </a:r>
          </a:p>
          <a:p>
            <a:r>
              <a:rPr lang="en-US" sz="1200" dirty="0" smtClean="0"/>
              <a:t>United States Congress. “Section 2423. Transportation of Minors.” </a:t>
            </a:r>
            <a:r>
              <a:rPr lang="en-US" sz="1200" i="1" dirty="0" smtClean="0"/>
              <a:t>Gender Issues and Sexuality: Essential Primary Sources</a:t>
            </a:r>
            <a:r>
              <a:rPr lang="en-US" sz="1200" dirty="0" smtClean="0"/>
              <a:t>. Ed. Brenda Lerner and Adrienne Lerner. Detroit: Gale, 2006. 411-12. </a:t>
            </a:r>
            <a:r>
              <a:rPr lang="en-US" sz="1200" i="1" dirty="0" smtClean="0"/>
              <a:t>Global Issues In Context</a:t>
            </a:r>
            <a:r>
              <a:rPr lang="en-US" sz="1200" dirty="0" smtClean="0"/>
              <a:t>. Web. 3 </a:t>
            </a:r>
            <a:r>
              <a:rPr lang="en-US" sz="1200" dirty="0" err="1" smtClean="0"/>
              <a:t>DTodres</a:t>
            </a:r>
            <a:r>
              <a:rPr lang="en-US" sz="1200" dirty="0" smtClean="0"/>
              <a:t>, Jonathan. “Root out child trafficking with prevention.” </a:t>
            </a:r>
            <a:r>
              <a:rPr lang="en-US" sz="1200" i="1" dirty="0" smtClean="0"/>
              <a:t>The Atlanta Journal and Constitution</a:t>
            </a:r>
            <a:r>
              <a:rPr lang="en-US" sz="1200" dirty="0" smtClean="0"/>
              <a:t> (Feb. 2010): </a:t>
            </a:r>
            <a:r>
              <a:rPr lang="en-US" sz="1200" dirty="0" err="1" smtClean="0"/>
              <a:t>n</a:t>
            </a:r>
            <a:r>
              <a:rPr lang="en-US" sz="1200" dirty="0" smtClean="0"/>
              <a:t>. </a:t>
            </a:r>
            <a:r>
              <a:rPr lang="en-US" sz="1200" dirty="0" err="1" smtClean="0"/>
              <a:t>pag</a:t>
            </a:r>
            <a:r>
              <a:rPr lang="en-US" sz="1200" dirty="0" smtClean="0"/>
              <a:t>. </a:t>
            </a:r>
            <a:r>
              <a:rPr lang="en-US" sz="1200" i="1" dirty="0" err="1" smtClean="0"/>
              <a:t>eLibrary</a:t>
            </a:r>
            <a:r>
              <a:rPr lang="en-US" sz="1200" dirty="0" smtClean="0"/>
              <a:t>. Web. 2 Apr. 2010. </a:t>
            </a:r>
            <a:r>
              <a:rPr lang="en-US" sz="1200" dirty="0" err="1" smtClean="0"/>
              <a:t>ec</a:t>
            </a:r>
            <a:r>
              <a:rPr lang="en-US" sz="1200" dirty="0" smtClean="0"/>
              <a:t>. 2009.</a:t>
            </a:r>
          </a:p>
          <a:p>
            <a:r>
              <a:rPr lang="en-US" sz="1200" dirty="0" err="1" smtClean="0"/>
              <a:t>Todres</a:t>
            </a:r>
            <a:r>
              <a:rPr lang="en-US" sz="1200" dirty="0" smtClean="0"/>
              <a:t>, Jonathan. “Root out child trafficking with prevention.” </a:t>
            </a:r>
            <a:r>
              <a:rPr lang="en-US" sz="1200" i="1" dirty="0" smtClean="0"/>
              <a:t>The Atlanta Journal and Constitution</a:t>
            </a:r>
            <a:r>
              <a:rPr lang="en-US" sz="1200" dirty="0" smtClean="0"/>
              <a:t> (Feb. 2010): </a:t>
            </a:r>
            <a:r>
              <a:rPr lang="en-US" sz="1200" dirty="0" err="1" smtClean="0"/>
              <a:t>n</a:t>
            </a:r>
            <a:r>
              <a:rPr lang="en-US" sz="1200" dirty="0" smtClean="0"/>
              <a:t>. </a:t>
            </a:r>
            <a:r>
              <a:rPr lang="en-US" sz="1200" dirty="0" err="1" smtClean="0"/>
              <a:t>pag</a:t>
            </a:r>
            <a:r>
              <a:rPr lang="en-US" sz="1200" dirty="0" smtClean="0"/>
              <a:t>. </a:t>
            </a:r>
            <a:r>
              <a:rPr lang="en-US" sz="1200" i="1" dirty="0" err="1" smtClean="0"/>
              <a:t>eLibrary</a:t>
            </a:r>
            <a:r>
              <a:rPr lang="en-US" sz="1200" dirty="0" smtClean="0"/>
              <a:t>. Web. 2 Apr. 2010. </a:t>
            </a:r>
          </a:p>
          <a:p>
            <a:r>
              <a:rPr lang="en-US" sz="1200" dirty="0" err="1" smtClean="0"/>
              <a:t>Blackwill</a:t>
            </a:r>
            <a:r>
              <a:rPr lang="en-US" sz="1200" dirty="0" smtClean="0"/>
              <a:t>, Robert D. “Dealing with trafficking in persons: Another dimension of United States and India transformation.” </a:t>
            </a:r>
            <a:r>
              <a:rPr lang="en-US" sz="1200" i="1" dirty="0" smtClean="0"/>
              <a:t> DISAM Journal of International Security Assistance Management</a:t>
            </a:r>
            <a:r>
              <a:rPr lang="en-US" sz="1200" dirty="0" smtClean="0"/>
              <a:t> 25.4 (2003): 58. </a:t>
            </a:r>
            <a:r>
              <a:rPr lang="en-US" sz="1200" i="1" dirty="0" err="1" smtClean="0"/>
              <a:t>eLibrary</a:t>
            </a:r>
            <a:r>
              <a:rPr lang="en-US" sz="1200" dirty="0" smtClean="0"/>
              <a:t>. Web. 3 Apr. 2010. </a:t>
            </a:r>
          </a:p>
          <a:p>
            <a:r>
              <a:rPr lang="en-US" sz="1200" dirty="0" smtClean="0"/>
              <a:t>Miller, John R. “Slave Trade.” </a:t>
            </a:r>
            <a:r>
              <a:rPr lang="en-US" sz="1200" i="1" dirty="0" smtClean="0"/>
              <a:t>Harvard International Review</a:t>
            </a:r>
            <a:r>
              <a:rPr lang="en-US" sz="1200" dirty="0" smtClean="0"/>
              <a:t> 27 (Jan. 2006): 70. </a:t>
            </a:r>
            <a:r>
              <a:rPr lang="en-US" sz="1200" i="1" dirty="0" err="1" smtClean="0"/>
              <a:t>eLibrary</a:t>
            </a:r>
            <a:r>
              <a:rPr lang="en-US" sz="1200" dirty="0" smtClean="0"/>
              <a:t>. Web. 3 Apr. 2010. </a:t>
            </a:r>
          </a:p>
          <a:p>
            <a:r>
              <a:rPr lang="en-US" sz="1200" dirty="0" smtClean="0"/>
              <a:t>Buckley, Mary. “Young and Vulnerable.” </a:t>
            </a:r>
            <a:r>
              <a:rPr lang="en-US" sz="1200" i="1" dirty="0" smtClean="0"/>
              <a:t>The World Today</a:t>
            </a:r>
            <a:r>
              <a:rPr lang="en-US" sz="1200" dirty="0" smtClean="0"/>
              <a:t> 64 (Aug. 2008): 16. </a:t>
            </a:r>
            <a:r>
              <a:rPr lang="en-US" sz="1200" i="1" dirty="0" err="1" smtClean="0"/>
              <a:t>eLibrary</a:t>
            </a:r>
            <a:r>
              <a:rPr lang="en-US" sz="1200" dirty="0" smtClean="0"/>
              <a:t>. Web. 3 Apr. 2010.</a:t>
            </a:r>
          </a:p>
          <a:p>
            <a:r>
              <a:rPr lang="en-US" sz="1200" dirty="0" err="1" smtClean="0"/>
              <a:t>Mrrusssss</a:t>
            </a:r>
            <a:r>
              <a:rPr lang="en-US" sz="1200" dirty="0" smtClean="0"/>
              <a:t>. “Steven Seagal sued for sexual harassment and human trafficking.”  </a:t>
            </a:r>
            <a:r>
              <a:rPr lang="en-US" sz="1200" i="1" dirty="0" err="1" smtClean="0"/>
              <a:t>zimbio</a:t>
            </a:r>
            <a:r>
              <a:rPr lang="en-US" sz="1200" i="1" dirty="0" smtClean="0"/>
              <a:t> </a:t>
            </a:r>
            <a:r>
              <a:rPr lang="en-US" sz="1200" dirty="0" smtClean="0"/>
              <a:t>. </a:t>
            </a:r>
            <a:r>
              <a:rPr lang="en-US" sz="1200" dirty="0" err="1" smtClean="0"/>
              <a:t>N.p</a:t>
            </a:r>
            <a:r>
              <a:rPr lang="en-US" sz="1200" dirty="0" smtClean="0"/>
              <a:t>., 13 Apr. 2010. Web. 23 May 2010. &lt;http://</a:t>
            </a:r>
            <a:r>
              <a:rPr lang="en-US" sz="1200" dirty="0" err="1" smtClean="0"/>
              <a:t>www.zimbio.com</a:t>
            </a:r>
            <a:r>
              <a:rPr lang="en-US" sz="1200" dirty="0" smtClean="0"/>
              <a:t>/&gt;.</a:t>
            </a:r>
          </a:p>
          <a:p>
            <a:r>
              <a:rPr lang="en-US" sz="1200" dirty="0" err="1" smtClean="0"/>
              <a:t>FanHouse</a:t>
            </a:r>
            <a:r>
              <a:rPr lang="en-US" sz="1200" dirty="0" smtClean="0"/>
              <a:t> Newswire. “ Alvin Robertson Apprehended, Charged With Sex Trafficking.” </a:t>
            </a:r>
            <a:r>
              <a:rPr lang="en-US" sz="1200" i="1" dirty="0" smtClean="0"/>
              <a:t>NBA </a:t>
            </a:r>
            <a:r>
              <a:rPr lang="en-US" sz="1200" i="1" dirty="0" err="1" smtClean="0"/>
              <a:t>Fanhouse</a:t>
            </a:r>
            <a:r>
              <a:rPr lang="en-US" sz="1200" i="1" dirty="0" smtClean="0"/>
              <a:t> </a:t>
            </a:r>
            <a:r>
              <a:rPr lang="en-US" sz="1200" dirty="0" smtClean="0"/>
              <a:t>. </a:t>
            </a:r>
            <a:r>
              <a:rPr lang="en-US" sz="1200" dirty="0" err="1" smtClean="0"/>
              <a:t>Aol</a:t>
            </a:r>
            <a:r>
              <a:rPr lang="en-US" sz="1200" dirty="0" smtClean="0"/>
              <a:t> Sports , 2 Feb. 2010. Web. 23 May 2010. &lt;http://</a:t>
            </a:r>
            <a:r>
              <a:rPr lang="en-US" sz="1200" dirty="0" err="1" smtClean="0"/>
              <a:t>nba.fanhouse.com</a:t>
            </a:r>
            <a:r>
              <a:rPr lang="en-US" sz="1200" dirty="0" smtClean="0"/>
              <a:t>/&gt;.</a:t>
            </a:r>
          </a:p>
          <a:p>
            <a:endParaRPr lang="en-US" dirty="0" smtClean="0"/>
          </a:p>
          <a:p>
            <a:endParaRPr lang="en-US" dirty="0" smtClean="0"/>
          </a:p>
          <a:p>
            <a:endParaRPr lang="en-US" dirty="0" smtClean="0"/>
          </a:p>
          <a:p>
            <a:endParaRPr lang="en-US" dirty="0"/>
          </a:p>
        </p:txBody>
      </p:sp>
      <p:sp>
        <p:nvSpPr>
          <p:cNvPr id="3" name="Title 2"/>
          <p:cNvSpPr>
            <a:spLocks noGrp="1"/>
          </p:cNvSpPr>
          <p:nvPr>
            <p:ph type="title"/>
          </p:nvPr>
        </p:nvSpPr>
        <p:spPr>
          <a:xfrm>
            <a:off x="457200" y="198426"/>
            <a:ext cx="8229600" cy="935069"/>
          </a:xfrm>
        </p:spPr>
        <p:txBody>
          <a:bodyPr>
            <a:normAutofit fontScale="90000"/>
          </a:bodyPr>
          <a:lstStyle/>
          <a:p>
            <a:pPr algn="ctr"/>
            <a:r>
              <a:rPr lang="en-US" sz="7200" dirty="0" smtClean="0"/>
              <a:t>Works Cited </a:t>
            </a:r>
            <a:endParaRPr lang="en-US" sz="72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ctr">
              <a:buNone/>
            </a:pPr>
            <a:r>
              <a:rPr lang="en-US" sz="3200" dirty="0" smtClean="0"/>
              <a:t> </a:t>
            </a:r>
          </a:p>
          <a:p>
            <a:pPr algn="ctr">
              <a:buNone/>
            </a:pPr>
            <a:r>
              <a:rPr lang="en-US" sz="4200" dirty="0" smtClean="0">
                <a:latin typeface="Snell Roundhand"/>
                <a:cs typeface="Snell Roundhand"/>
              </a:rPr>
              <a:t>“Knowing is not enough; we must apply.</a:t>
            </a:r>
            <a:br>
              <a:rPr lang="en-US" sz="4200" dirty="0" smtClean="0">
                <a:latin typeface="Snell Roundhand"/>
                <a:cs typeface="Snell Roundhand"/>
              </a:rPr>
            </a:br>
            <a:r>
              <a:rPr lang="en-US" sz="4200" dirty="0" smtClean="0">
                <a:latin typeface="Snell Roundhand"/>
                <a:cs typeface="Snell Roundhand"/>
              </a:rPr>
              <a:t>Willing is not enough; we must do.”</a:t>
            </a:r>
          </a:p>
          <a:p>
            <a:pPr algn="ctr">
              <a:buNone/>
            </a:pPr>
            <a:r>
              <a:rPr lang="en-US" sz="2400" dirty="0" smtClean="0">
                <a:latin typeface="Snell Roundhand"/>
                <a:cs typeface="Snell Roundhand"/>
              </a:rPr>
              <a:t>                                                       </a:t>
            </a:r>
          </a:p>
          <a:p>
            <a:pPr algn="ctr">
              <a:buNone/>
            </a:pPr>
            <a:r>
              <a:rPr lang="en-US" sz="2400" dirty="0" smtClean="0">
                <a:latin typeface="Snell Roundhand"/>
                <a:cs typeface="Snell Roundhand"/>
              </a:rPr>
              <a:t>                                                         -</a:t>
            </a:r>
            <a:r>
              <a:rPr lang="en-US" sz="2400" b="1" dirty="0" smtClean="0">
                <a:latin typeface="Snell Roundhand"/>
                <a:cs typeface="Snell Roundhand"/>
              </a:rPr>
              <a:t>Johann Wolfgang von Goethe </a:t>
            </a:r>
            <a:endParaRPr lang="en-US" sz="2400" dirty="0">
              <a:latin typeface="Snell Roundhand"/>
              <a:cs typeface="Snell Roundhand"/>
            </a:endParaRPr>
          </a:p>
        </p:txBody>
      </p:sp>
      <p:sp>
        <p:nvSpPr>
          <p:cNvPr id="3" name="Title 2"/>
          <p:cNvSpPr>
            <a:spLocks noGrp="1"/>
          </p:cNvSpPr>
          <p:nvPr>
            <p:ph type="title"/>
          </p:nvPr>
        </p:nvSpPr>
        <p:spPr/>
        <p:txBody>
          <a:bodyPr>
            <a:noAutofit/>
          </a:bodyPr>
          <a:lstStyle/>
          <a:p>
            <a:pPr algn="ctr"/>
            <a:r>
              <a:rPr lang="en-US" sz="8000" dirty="0" smtClean="0"/>
              <a:t>Conclusion  </a:t>
            </a:r>
            <a:endParaRPr lang="en-US" sz="8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9335"/>
            <a:ext cx="8229600" cy="912930"/>
          </a:xfrm>
        </p:spPr>
        <p:txBody>
          <a:bodyPr>
            <a:normAutofit fontScale="90000"/>
          </a:bodyPr>
          <a:lstStyle/>
          <a:p>
            <a:r>
              <a:rPr lang="en-US" sz="6600" dirty="0" smtClean="0">
                <a:latin typeface="Bradley Hand ITC TT-Bold"/>
                <a:cs typeface="Bradley Hand ITC TT-Bold"/>
              </a:rPr>
              <a:t>Personal Relevance </a:t>
            </a:r>
            <a:endParaRPr lang="en-US" sz="6600" dirty="0">
              <a:latin typeface="Bradley Hand ITC TT-Bold"/>
              <a:cs typeface="Bradley Hand ITC TT-Bold"/>
            </a:endParaRPr>
          </a:p>
        </p:txBody>
      </p:sp>
      <p:pic>
        <p:nvPicPr>
          <p:cNvPr id="4" name="Picture 3"/>
          <p:cNvPicPr>
            <a:picLocks noChangeAspect="1"/>
          </p:cNvPicPr>
          <p:nvPr/>
        </p:nvPicPr>
        <p:blipFill>
          <a:blip r:embed="rId3"/>
          <a:stretch>
            <a:fillRect/>
          </a:stretch>
        </p:blipFill>
        <p:spPr>
          <a:xfrm>
            <a:off x="815055" y="1142264"/>
            <a:ext cx="7405063" cy="5546391"/>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lum bright="-16000" contrast="-59000"/>
            <a:alphaModFix amt="57000"/>
          </a:blip>
          <a:stretch>
            <a:fillRect/>
          </a:stretch>
        </p:blipFill>
        <p:spPr>
          <a:xfrm>
            <a:off x="-275621" y="0"/>
            <a:ext cx="9419621" cy="7426166"/>
          </a:xfrm>
          <a:prstGeom prst="rect">
            <a:avLst/>
          </a:prstGeom>
        </p:spPr>
      </p:pic>
      <p:sp>
        <p:nvSpPr>
          <p:cNvPr id="3" name="Content Placeholder 2"/>
          <p:cNvSpPr>
            <a:spLocks noGrp="1"/>
          </p:cNvSpPr>
          <p:nvPr>
            <p:ph idx="1"/>
          </p:nvPr>
        </p:nvSpPr>
        <p:spPr/>
        <p:txBody>
          <a:bodyPr>
            <a:normAutofit/>
          </a:bodyPr>
          <a:lstStyle/>
          <a:p>
            <a:r>
              <a:rPr lang="en-US" sz="4000" dirty="0" smtClean="0">
                <a:solidFill>
                  <a:srgbClr val="FFFFFF"/>
                </a:solidFill>
                <a:latin typeface="Lucida Calligraphy"/>
                <a:cs typeface="Lucida Calligraphy"/>
              </a:rPr>
              <a:t>A form of human trafficking… </a:t>
            </a:r>
          </a:p>
          <a:p>
            <a:pPr lvl="1"/>
            <a:r>
              <a:rPr lang="en-US" sz="3600" dirty="0" smtClean="0">
                <a:solidFill>
                  <a:srgbClr val="FFFFFF"/>
                </a:solidFill>
                <a:latin typeface="Lucida Calligraphy"/>
                <a:cs typeface="Lucida Calligraphy"/>
              </a:rPr>
              <a:t>The recruitment, transportation, transfer and harboring of children for the purpose of exploitation.</a:t>
            </a:r>
          </a:p>
          <a:p>
            <a:endParaRPr lang="en-US" dirty="0"/>
          </a:p>
        </p:txBody>
      </p:sp>
      <p:sp>
        <p:nvSpPr>
          <p:cNvPr id="2" name="Title 1"/>
          <p:cNvSpPr>
            <a:spLocks noGrp="1"/>
          </p:cNvSpPr>
          <p:nvPr>
            <p:ph type="title"/>
          </p:nvPr>
        </p:nvSpPr>
        <p:spPr/>
        <p:txBody>
          <a:bodyPr>
            <a:noAutofit/>
          </a:bodyPr>
          <a:lstStyle/>
          <a:p>
            <a:r>
              <a:rPr lang="en-US" sz="4300" b="1" dirty="0" smtClean="0">
                <a:solidFill>
                  <a:schemeClr val="tx1"/>
                </a:solidFill>
                <a:latin typeface="Reprise Stamp"/>
                <a:cs typeface="Reprise Stamp"/>
              </a:rPr>
              <a:t>What is Child Trafficking?</a:t>
            </a:r>
            <a:endParaRPr lang="en-US" sz="4300" b="1" dirty="0">
              <a:solidFill>
                <a:schemeClr val="tx1"/>
              </a:solidFill>
              <a:latin typeface="Reprise Stamp"/>
              <a:cs typeface="Reprise Stamp"/>
            </a:endParaRPr>
          </a:p>
        </p:txBody>
      </p:sp>
      <p:sp>
        <p:nvSpPr>
          <p:cNvPr id="7" name="Rectangle 6"/>
          <p:cNvSpPr/>
          <p:nvPr/>
        </p:nvSpPr>
        <p:spPr>
          <a:xfrm>
            <a:off x="3333911" y="6126163"/>
            <a:ext cx="5582206" cy="461665"/>
          </a:xfrm>
          <a:prstGeom prst="rect">
            <a:avLst/>
          </a:prstGeom>
        </p:spPr>
        <p:txBody>
          <a:bodyPr wrap="square">
            <a:spAutoFit/>
          </a:bodyPr>
          <a:lstStyle/>
          <a:p>
            <a:r>
              <a:rPr lang="en-US" sz="1200" dirty="0"/>
              <a:t>“Human Trafficking.” </a:t>
            </a:r>
            <a:r>
              <a:rPr lang="en-US" sz="1200" i="1" dirty="0"/>
              <a:t>Encyclopedia of Race and Racism</a:t>
            </a:r>
            <a:r>
              <a:rPr lang="en-US" sz="1200" dirty="0"/>
              <a:t>. Ed. John Moore. Vol. 2.</a:t>
            </a:r>
            <a:r>
              <a:rPr lang="en-US" sz="1200" dirty="0" smtClean="0"/>
              <a:t> </a:t>
            </a:r>
            <a:r>
              <a:rPr lang="en-US" sz="1200" i="1" dirty="0" smtClean="0"/>
              <a:t>Global Issues in Context</a:t>
            </a:r>
            <a:r>
              <a:rPr lang="en-US" sz="1200" dirty="0" smtClean="0"/>
              <a:t>. Web. 3 Dec. 2009.Detroit</a:t>
            </a:r>
            <a:r>
              <a:rPr lang="en-US" sz="1200" dirty="0"/>
              <a:t>: Gale, 2008. 134-38.</a:t>
            </a:r>
            <a:r>
              <a:rPr lang="en-US" sz="1200" dirty="0" smtClean="0"/>
              <a:t> </a:t>
            </a:r>
            <a:endParaRPr lang="en-US" sz="1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sue_7_modernslavery_2.gif"/>
          <p:cNvPicPr>
            <a:picLocks noChangeAspect="1"/>
          </p:cNvPicPr>
          <p:nvPr/>
        </p:nvPicPr>
        <p:blipFill>
          <a:blip r:embed="rId3"/>
          <a:stretch>
            <a:fillRect/>
          </a:stretch>
        </p:blipFill>
        <p:spPr>
          <a:xfrm>
            <a:off x="0" y="0"/>
            <a:ext cx="9144000" cy="6858000"/>
          </a:xfrm>
          <a:prstGeom prst="rect">
            <a:avLst/>
          </a:prstGeom>
        </p:spPr>
      </p:pic>
      <p:sp>
        <p:nvSpPr>
          <p:cNvPr id="3" name="Content Placeholder 2"/>
          <p:cNvSpPr>
            <a:spLocks noGrp="1"/>
          </p:cNvSpPr>
          <p:nvPr>
            <p:ph idx="1"/>
          </p:nvPr>
        </p:nvSpPr>
        <p:spPr/>
        <p:txBody>
          <a:bodyPr>
            <a:normAutofit/>
          </a:bodyPr>
          <a:lstStyle/>
          <a:p>
            <a:r>
              <a:rPr lang="en-US" sz="3200" dirty="0" smtClean="0"/>
              <a:t>Child Trafficking is considered to be the modern day slavery.</a:t>
            </a:r>
          </a:p>
          <a:p>
            <a:pPr lvl="2"/>
            <a:r>
              <a:rPr lang="en-US" sz="2800" dirty="0" smtClean="0"/>
              <a:t>There are twenty-seven million humans in slavery today</a:t>
            </a:r>
          </a:p>
          <a:p>
            <a:pPr lvl="3"/>
            <a:r>
              <a:rPr lang="en-US" sz="2400" dirty="0" smtClean="0"/>
              <a:t>In forms of:</a:t>
            </a:r>
          </a:p>
          <a:p>
            <a:pPr lvl="3"/>
            <a:r>
              <a:rPr lang="en-US" sz="2400" dirty="0" smtClean="0"/>
              <a:t> Sex trafficking,</a:t>
            </a:r>
          </a:p>
          <a:p>
            <a:pPr lvl="3"/>
            <a:r>
              <a:rPr lang="en-US" sz="2400" dirty="0" smtClean="0"/>
              <a:t> Domestic servitude,</a:t>
            </a:r>
          </a:p>
          <a:p>
            <a:pPr lvl="3"/>
            <a:r>
              <a:rPr lang="en-US" sz="2400" dirty="0" smtClean="0"/>
              <a:t> Factory and farm slavery,</a:t>
            </a:r>
          </a:p>
          <a:p>
            <a:pPr lvl="3"/>
            <a:r>
              <a:rPr lang="en-US" sz="2400" dirty="0" smtClean="0"/>
              <a:t> Child soldier slavery.</a:t>
            </a:r>
            <a:endParaRPr lang="en-US" sz="2400" dirty="0"/>
          </a:p>
        </p:txBody>
      </p:sp>
      <p:sp>
        <p:nvSpPr>
          <p:cNvPr id="2" name="Title 1"/>
          <p:cNvSpPr>
            <a:spLocks noGrp="1"/>
          </p:cNvSpPr>
          <p:nvPr>
            <p:ph type="title"/>
          </p:nvPr>
        </p:nvSpPr>
        <p:spPr/>
        <p:txBody>
          <a:bodyPr>
            <a:normAutofit/>
          </a:bodyPr>
          <a:lstStyle/>
          <a:p>
            <a:r>
              <a:rPr lang="en-US" sz="5400" dirty="0" smtClean="0"/>
              <a:t>Modern Day Slavery</a:t>
            </a:r>
            <a:endParaRPr lang="en-US" sz="5400" dirty="0"/>
          </a:p>
        </p:txBody>
      </p:sp>
      <p:sp>
        <p:nvSpPr>
          <p:cNvPr id="5" name="Rectangle 4"/>
          <p:cNvSpPr/>
          <p:nvPr/>
        </p:nvSpPr>
        <p:spPr>
          <a:xfrm>
            <a:off x="4215827" y="5895330"/>
            <a:ext cx="4572000" cy="461665"/>
          </a:xfrm>
          <a:prstGeom prst="rect">
            <a:avLst/>
          </a:prstGeom>
        </p:spPr>
        <p:txBody>
          <a:bodyPr>
            <a:spAutoFit/>
          </a:bodyPr>
          <a:lstStyle/>
          <a:p>
            <a:r>
              <a:rPr lang="en-US" sz="1200" dirty="0" smtClean="0"/>
              <a:t>Tran, Jonathan. “Sold Into Slavery.” </a:t>
            </a:r>
            <a:r>
              <a:rPr lang="en-US" sz="1200" i="1" dirty="0" smtClean="0"/>
              <a:t>Christian Century</a:t>
            </a:r>
            <a:r>
              <a:rPr lang="en-US" sz="1200" dirty="0" smtClean="0"/>
              <a:t> 124.24 (2007): 22. </a:t>
            </a:r>
            <a:r>
              <a:rPr lang="en-US" sz="1200" i="1" dirty="0" smtClean="0"/>
              <a:t>eLibrary</a:t>
            </a:r>
            <a:r>
              <a:rPr lang="en-US" sz="1200" dirty="0" smtClean="0"/>
              <a:t>. Web. 2 Dec. 2009.</a:t>
            </a:r>
            <a:endParaRPr lang="en-US"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143000"/>
          </a:xfrm>
        </p:spPr>
        <p:txBody>
          <a:bodyPr/>
          <a:lstStyle/>
          <a:p>
            <a:pPr algn="ctr"/>
            <a:r>
              <a:rPr lang="en-US" dirty="0" smtClean="0"/>
              <a:t>SLAVERY Cont.  </a:t>
            </a:r>
            <a:endParaRPr lang="en-US" dirty="0"/>
          </a:p>
        </p:txBody>
      </p:sp>
      <p:pic>
        <p:nvPicPr>
          <p:cNvPr id="4" name="Picture 3"/>
          <p:cNvPicPr>
            <a:picLocks noChangeAspect="1"/>
          </p:cNvPicPr>
          <p:nvPr/>
        </p:nvPicPr>
        <p:blipFill>
          <a:blip r:embed="rId3"/>
          <a:stretch>
            <a:fillRect/>
          </a:stretch>
        </p:blipFill>
        <p:spPr>
          <a:xfrm>
            <a:off x="1" y="1143001"/>
            <a:ext cx="5064736" cy="4581558"/>
          </a:xfrm>
          <a:prstGeom prst="rect">
            <a:avLst/>
          </a:prstGeom>
        </p:spPr>
      </p:pic>
      <p:sp>
        <p:nvSpPr>
          <p:cNvPr id="5" name="Rectangle 4"/>
          <p:cNvSpPr/>
          <p:nvPr/>
        </p:nvSpPr>
        <p:spPr>
          <a:xfrm>
            <a:off x="4572000" y="6027003"/>
            <a:ext cx="4572000" cy="830997"/>
          </a:xfrm>
          <a:prstGeom prst="rect">
            <a:avLst/>
          </a:prstGeom>
        </p:spPr>
        <p:txBody>
          <a:bodyPr>
            <a:spAutoFit/>
          </a:bodyPr>
          <a:lstStyle/>
          <a:p>
            <a:r>
              <a:rPr lang="en-US" sz="1200" dirty="0" err="1" smtClean="0"/>
              <a:t>Blackwill</a:t>
            </a:r>
            <a:r>
              <a:rPr lang="en-US" sz="1200" dirty="0" smtClean="0"/>
              <a:t>, Robert D. “Dealing with trafficking in persons: Another dimension of United States and India transformation.” </a:t>
            </a:r>
            <a:r>
              <a:rPr lang="en-US" sz="1200" i="1" dirty="0" smtClean="0"/>
              <a:t> DISAM Journal of International Security Assistance Management</a:t>
            </a:r>
            <a:r>
              <a:rPr lang="en-US" sz="1200" dirty="0" smtClean="0"/>
              <a:t> 25.4 (2003): 58. </a:t>
            </a:r>
            <a:r>
              <a:rPr lang="en-US" sz="1200" i="1" dirty="0" err="1" smtClean="0"/>
              <a:t>eLibrary</a:t>
            </a:r>
            <a:r>
              <a:rPr lang="en-US" sz="1200" dirty="0" smtClean="0"/>
              <a:t>. Web. 3 Apr. 2010. </a:t>
            </a:r>
            <a:endParaRPr lang="en-US" sz="1200" dirty="0"/>
          </a:p>
        </p:txBody>
      </p:sp>
      <p:pic>
        <p:nvPicPr>
          <p:cNvPr id="6" name="Picture 5"/>
          <p:cNvPicPr>
            <a:picLocks noChangeAspect="1"/>
          </p:cNvPicPr>
          <p:nvPr/>
        </p:nvPicPr>
        <p:blipFill>
          <a:blip r:embed="rId4"/>
          <a:stretch>
            <a:fillRect/>
          </a:stretch>
        </p:blipFill>
        <p:spPr>
          <a:xfrm>
            <a:off x="5064737" y="1143001"/>
            <a:ext cx="3858386" cy="460018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5534" y="1371599"/>
            <a:ext cx="3973147" cy="5137199"/>
          </a:xfrm>
        </p:spPr>
        <p:txBody>
          <a:bodyPr>
            <a:normAutofit/>
          </a:bodyPr>
          <a:lstStyle/>
          <a:p>
            <a:r>
              <a:rPr lang="en-US" sz="3600" b="1" dirty="0" smtClean="0"/>
              <a:t>1.2 million…</a:t>
            </a:r>
            <a:endParaRPr lang="en-US" dirty="0" smtClean="0"/>
          </a:p>
          <a:p>
            <a:pPr lvl="1"/>
            <a:endParaRPr lang="en-US" sz="2800" dirty="0" smtClean="0"/>
          </a:p>
          <a:p>
            <a:pPr lvl="1"/>
            <a:endParaRPr lang="en-US" sz="2800" dirty="0" smtClean="0"/>
          </a:p>
          <a:p>
            <a:pPr lvl="1"/>
            <a:endParaRPr lang="en-US" sz="2800" dirty="0" smtClean="0"/>
          </a:p>
          <a:p>
            <a:pPr lvl="1"/>
            <a:r>
              <a:rPr lang="en-US" sz="2800" dirty="0" smtClean="0"/>
              <a:t>profit of…</a:t>
            </a:r>
          </a:p>
          <a:p>
            <a:endParaRPr lang="en-US" sz="3600" b="1" dirty="0" smtClean="0"/>
          </a:p>
          <a:p>
            <a:r>
              <a:rPr lang="en-US" sz="3600" b="1" dirty="0" smtClean="0"/>
              <a:t>2 million…</a:t>
            </a:r>
            <a:endParaRPr lang="en-US" dirty="0" smtClean="0"/>
          </a:p>
        </p:txBody>
      </p:sp>
      <p:sp>
        <p:nvSpPr>
          <p:cNvPr id="2" name="Title 1"/>
          <p:cNvSpPr>
            <a:spLocks noGrp="1"/>
          </p:cNvSpPr>
          <p:nvPr>
            <p:ph type="title"/>
          </p:nvPr>
        </p:nvSpPr>
        <p:spPr/>
        <p:txBody>
          <a:bodyPr>
            <a:normAutofit/>
          </a:bodyPr>
          <a:lstStyle/>
          <a:p>
            <a:pPr algn="ctr"/>
            <a:r>
              <a:rPr lang="en-US" sz="6600" dirty="0" smtClean="0"/>
              <a:t>Millions of Victims </a:t>
            </a:r>
            <a:endParaRPr lang="en-US" sz="6600" dirty="0"/>
          </a:p>
        </p:txBody>
      </p:sp>
      <p:sp>
        <p:nvSpPr>
          <p:cNvPr id="4" name="Rectangle 3"/>
          <p:cNvSpPr/>
          <p:nvPr/>
        </p:nvSpPr>
        <p:spPr>
          <a:xfrm>
            <a:off x="4218681" y="5895330"/>
            <a:ext cx="4572000" cy="461665"/>
          </a:xfrm>
          <a:prstGeom prst="rect">
            <a:avLst/>
          </a:prstGeom>
        </p:spPr>
        <p:txBody>
          <a:bodyPr>
            <a:spAutoFit/>
          </a:bodyPr>
          <a:lstStyle/>
          <a:p>
            <a:r>
              <a:rPr lang="en-US" sz="1200" dirty="0" smtClean="0"/>
              <a:t>Buckley, Mary. “Young and Vulnerable.” </a:t>
            </a:r>
            <a:r>
              <a:rPr lang="en-US" sz="1200" i="1" dirty="0" smtClean="0"/>
              <a:t>The World Today</a:t>
            </a:r>
            <a:r>
              <a:rPr lang="en-US" sz="1200" dirty="0" smtClean="0"/>
              <a:t> 64 (Aug. 2008): 16. </a:t>
            </a:r>
            <a:r>
              <a:rPr lang="en-US" sz="1200" i="1" dirty="0" err="1" smtClean="0"/>
              <a:t>eLibrary</a:t>
            </a:r>
            <a:r>
              <a:rPr lang="en-US" sz="1200" dirty="0" smtClean="0"/>
              <a:t>. Web. 3 Apr. 2010.</a:t>
            </a:r>
            <a:endParaRPr lang="en-US" sz="1200" dirty="0"/>
          </a:p>
        </p:txBody>
      </p:sp>
      <p:pic>
        <p:nvPicPr>
          <p:cNvPr id="5" name="Picture 4"/>
          <p:cNvPicPr>
            <a:picLocks noChangeAspect="1"/>
          </p:cNvPicPr>
          <p:nvPr/>
        </p:nvPicPr>
        <p:blipFill>
          <a:blip r:embed="rId3"/>
          <a:stretch>
            <a:fillRect/>
          </a:stretch>
        </p:blipFill>
        <p:spPr>
          <a:xfrm>
            <a:off x="4218682" y="1742746"/>
            <a:ext cx="4650986" cy="4006757"/>
          </a:xfrm>
          <a:prstGeom prst="rect">
            <a:avLst/>
          </a:prstGeom>
        </p:spPr>
      </p:pic>
      <p:sp>
        <p:nvSpPr>
          <p:cNvPr id="6" name="TextBox 5"/>
          <p:cNvSpPr txBox="1"/>
          <p:nvPr/>
        </p:nvSpPr>
        <p:spPr>
          <a:xfrm>
            <a:off x="457199" y="1981199"/>
            <a:ext cx="4588933" cy="1384995"/>
          </a:xfrm>
          <a:prstGeom prst="rect">
            <a:avLst/>
          </a:prstGeom>
          <a:noFill/>
        </p:spPr>
        <p:txBody>
          <a:bodyPr wrap="square" rtlCol="0">
            <a:spAutoFit/>
          </a:bodyPr>
          <a:lstStyle/>
          <a:p>
            <a:r>
              <a:rPr lang="en-US" sz="2800" dirty="0" smtClean="0">
                <a:solidFill>
                  <a:srgbClr val="FF0000"/>
                </a:solidFill>
              </a:rPr>
              <a:t>children and babies are trafficked annually worldwide. </a:t>
            </a:r>
            <a:endParaRPr lang="en-US" sz="2800" dirty="0">
              <a:solidFill>
                <a:srgbClr val="FF0000"/>
              </a:solidFill>
            </a:endParaRPr>
          </a:p>
        </p:txBody>
      </p:sp>
      <p:sp>
        <p:nvSpPr>
          <p:cNvPr id="8" name="TextBox 7"/>
          <p:cNvSpPr txBox="1"/>
          <p:nvPr/>
        </p:nvSpPr>
        <p:spPr>
          <a:xfrm>
            <a:off x="457200" y="3868410"/>
            <a:ext cx="3654591" cy="523220"/>
          </a:xfrm>
          <a:prstGeom prst="rect">
            <a:avLst/>
          </a:prstGeom>
          <a:noFill/>
        </p:spPr>
        <p:txBody>
          <a:bodyPr wrap="none" rtlCol="0">
            <a:spAutoFit/>
          </a:bodyPr>
          <a:lstStyle/>
          <a:p>
            <a:r>
              <a:rPr lang="en-US" sz="2800" dirty="0" smtClean="0">
                <a:solidFill>
                  <a:srgbClr val="FF0000"/>
                </a:solidFill>
              </a:rPr>
              <a:t>$9.5 billion every year.</a:t>
            </a:r>
            <a:endParaRPr lang="en-US" sz="2800" dirty="0">
              <a:solidFill>
                <a:srgbClr val="FF0000"/>
              </a:solidFill>
            </a:endParaRPr>
          </a:p>
        </p:txBody>
      </p:sp>
      <p:sp>
        <p:nvSpPr>
          <p:cNvPr id="10" name="TextBox 9"/>
          <p:cNvSpPr txBox="1"/>
          <p:nvPr/>
        </p:nvSpPr>
        <p:spPr>
          <a:xfrm>
            <a:off x="245534" y="5123804"/>
            <a:ext cx="3666066" cy="1384995"/>
          </a:xfrm>
          <a:prstGeom prst="rect">
            <a:avLst/>
          </a:prstGeom>
          <a:noFill/>
        </p:spPr>
        <p:txBody>
          <a:bodyPr wrap="square" rtlCol="0">
            <a:spAutoFit/>
          </a:bodyPr>
          <a:lstStyle/>
          <a:p>
            <a:r>
              <a:rPr lang="en-US" sz="2800" dirty="0" smtClean="0">
                <a:solidFill>
                  <a:srgbClr val="FF0000"/>
                </a:solidFill>
              </a:rPr>
              <a:t>children</a:t>
            </a:r>
            <a:r>
              <a:rPr lang="en-US" dirty="0" smtClean="0">
                <a:solidFill>
                  <a:srgbClr val="FF0000"/>
                </a:solidFill>
              </a:rPr>
              <a:t> </a:t>
            </a:r>
            <a:r>
              <a:rPr lang="en-US" sz="2800" dirty="0" smtClean="0">
                <a:solidFill>
                  <a:srgbClr val="FF0000"/>
                </a:solidFill>
              </a:rPr>
              <a:t>are exploited in the transnational sex trade</a:t>
            </a:r>
            <a:r>
              <a:rPr lang="en-US" dirty="0" smtClean="0">
                <a:solidFill>
                  <a:srgbClr val="FF0000"/>
                </a:solidFill>
              </a:rPr>
              <a:t>. </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Paper.thmx</Template>
  <TotalTime>13850</TotalTime>
  <Words>6992</Words>
  <Application>Microsoft Office PowerPoint</Application>
  <PresentationFormat>On-screen Show (4:3)</PresentationFormat>
  <Paragraphs>454</Paragraphs>
  <Slides>41</Slides>
  <Notes>36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Paper</vt:lpstr>
      <vt:lpstr>Chart</vt:lpstr>
      <vt:lpstr>Child Trafficking </vt:lpstr>
      <vt:lpstr>Slide 2</vt:lpstr>
      <vt:lpstr>Slide 3</vt:lpstr>
      <vt:lpstr>Thesis Statement </vt:lpstr>
      <vt:lpstr>Personal Relevance </vt:lpstr>
      <vt:lpstr>What is Child Trafficking?</vt:lpstr>
      <vt:lpstr>Modern Day Slavery</vt:lpstr>
      <vt:lpstr>SLAVERY Cont.  </vt:lpstr>
      <vt:lpstr>Millions of Victims </vt:lpstr>
      <vt:lpstr>Slide 10</vt:lpstr>
      <vt:lpstr>Impact of Trafficking on Victims.</vt:lpstr>
      <vt:lpstr>What Sector of Trafficking</vt:lpstr>
      <vt:lpstr>WHO ARE THE BUYERS? </vt:lpstr>
      <vt:lpstr>Why do Victims Fall Prey?  </vt:lpstr>
      <vt:lpstr>Gender and Age </vt:lpstr>
      <vt:lpstr>Children = Not Prostitutes </vt:lpstr>
      <vt:lpstr>Recruitment and Extraction</vt:lpstr>
      <vt:lpstr>Control</vt:lpstr>
      <vt:lpstr>Violence </vt:lpstr>
      <vt:lpstr>Coercion </vt:lpstr>
      <vt:lpstr>DEBTS</vt:lpstr>
      <vt:lpstr>Industry of Exploitation </vt:lpstr>
      <vt:lpstr>Supply and Demand</vt:lpstr>
      <vt:lpstr>Slide 24</vt:lpstr>
      <vt:lpstr>Supply and Demand Cont.</vt:lpstr>
      <vt:lpstr>Laws</vt:lpstr>
      <vt:lpstr>Slide 27</vt:lpstr>
      <vt:lpstr>Impact of Trafficking on Society</vt:lpstr>
      <vt:lpstr>Health Issues </vt:lpstr>
      <vt:lpstr>Health Issues Cont. </vt:lpstr>
      <vt:lpstr>Reasons we do not speak…</vt:lpstr>
      <vt:lpstr>What Happens if we do not speak…</vt:lpstr>
      <vt:lpstr>Prevention </vt:lpstr>
      <vt:lpstr>Prevention Cont. </vt:lpstr>
      <vt:lpstr>Celebrity Caught! </vt:lpstr>
      <vt:lpstr>FORMER NBA PLAYER CAUGHT! </vt:lpstr>
      <vt:lpstr>The Numbers</vt:lpstr>
      <vt:lpstr>Slide 38</vt:lpstr>
      <vt:lpstr>VIDEO </vt:lpstr>
      <vt:lpstr>Works Cited </vt:lpstr>
      <vt:lpstr>Conclusion  </vt:lpstr>
    </vt:vector>
  </TitlesOfParts>
  <Company>UMASD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Child Trafficking </dc:title>
  <dc:creator>NIKITA MIRPURI</dc:creator>
  <cp:keywords/>
  <cp:lastModifiedBy>dwright</cp:lastModifiedBy>
  <cp:revision>40</cp:revision>
  <dcterms:created xsi:type="dcterms:W3CDTF">2010-05-26T12:05:05Z</dcterms:created>
  <dcterms:modified xsi:type="dcterms:W3CDTF">2014-04-10T07:04:07Z</dcterms:modified>
</cp:coreProperties>
</file>