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9"/>
  </p:handoutMasterIdLst>
  <p:sldIdLst>
    <p:sldId id="256" r:id="rId2"/>
    <p:sldId id="257" r:id="rId3"/>
    <p:sldId id="258" r:id="rId4"/>
    <p:sldId id="259" r:id="rId5"/>
    <p:sldId id="260" r:id="rId6"/>
    <p:sldId id="261" r:id="rId7"/>
    <p:sldId id="262" r:id="rId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6" y="-4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D2D434B-D859-4955-B858-7A4BCE42905D}" type="datetimeFigureOut">
              <a:rPr lang="en-US" smtClean="0"/>
              <a:pPr/>
              <a:t>4/6/2014</a:t>
            </a:fld>
            <a:endParaRPr lang="en-ZA"/>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1FC564B-604A-4B92-8EF4-E39CB24072C6}" type="slidenum">
              <a:rPr lang="en-ZA" smtClean="0"/>
              <a:pPr/>
              <a:t>‹#›</a:t>
            </a:fld>
            <a:endParaRPr lang="en-ZA"/>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8260FC0C-8B0B-4A8F-AC1A-FCFD2359F9D1}" type="datetimeFigureOut">
              <a:rPr lang="en-US" smtClean="0"/>
              <a:pPr/>
              <a:t>4/6/2014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FA0E7AE-3ADC-47BA-8A2E-7D4BDEEA94F3}" type="slidenum">
              <a:rPr lang="en-ZA" smtClean="0"/>
              <a:pPr/>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260FC0C-8B0B-4A8F-AC1A-FCFD2359F9D1}" type="datetimeFigureOut">
              <a:rPr lang="en-US" smtClean="0"/>
              <a:pPr/>
              <a:t>4/6/2014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FA0E7AE-3ADC-47BA-8A2E-7D4BDEEA94F3}"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260FC0C-8B0B-4A8F-AC1A-FCFD2359F9D1}" type="datetimeFigureOut">
              <a:rPr lang="en-US" smtClean="0"/>
              <a:pPr/>
              <a:t>4/6/2014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FA0E7AE-3ADC-47BA-8A2E-7D4BDEEA94F3}" type="slidenum">
              <a:rPr lang="en-ZA" smtClean="0"/>
              <a:pPr/>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260FC0C-8B0B-4A8F-AC1A-FCFD2359F9D1}" type="datetimeFigureOut">
              <a:rPr lang="en-US" smtClean="0"/>
              <a:pPr/>
              <a:t>4/6/2014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FA0E7AE-3ADC-47BA-8A2E-7D4BDEEA94F3}" type="slidenum">
              <a:rPr lang="en-ZA" smtClean="0"/>
              <a:pPr/>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60FC0C-8B0B-4A8F-AC1A-FCFD2359F9D1}" type="datetimeFigureOut">
              <a:rPr lang="en-US" smtClean="0"/>
              <a:pPr/>
              <a:t>4/6/2014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FA0E7AE-3ADC-47BA-8A2E-7D4BDEEA94F3}" type="slidenum">
              <a:rPr lang="en-ZA" smtClean="0"/>
              <a:pPr/>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8260FC0C-8B0B-4A8F-AC1A-FCFD2359F9D1}" type="datetimeFigureOut">
              <a:rPr lang="en-US" smtClean="0"/>
              <a:pPr/>
              <a:t>4/6/2014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FA0E7AE-3ADC-47BA-8A2E-7D4BDEEA94F3}" type="slidenum">
              <a:rPr lang="en-ZA" smtClean="0"/>
              <a:pPr/>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8260FC0C-8B0B-4A8F-AC1A-FCFD2359F9D1}" type="datetimeFigureOut">
              <a:rPr lang="en-US" smtClean="0"/>
              <a:pPr/>
              <a:t>4/6/2014</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BFA0E7AE-3ADC-47BA-8A2E-7D4BDEEA94F3}" type="slidenum">
              <a:rPr lang="en-ZA" smtClean="0"/>
              <a:pPr/>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8260FC0C-8B0B-4A8F-AC1A-FCFD2359F9D1}" type="datetimeFigureOut">
              <a:rPr lang="en-US" smtClean="0"/>
              <a:pPr/>
              <a:t>4/6/2014</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BFA0E7AE-3ADC-47BA-8A2E-7D4BDEEA94F3}"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60FC0C-8B0B-4A8F-AC1A-FCFD2359F9D1}" type="datetimeFigureOut">
              <a:rPr lang="en-US" smtClean="0"/>
              <a:pPr/>
              <a:t>4/6/2014</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BFA0E7AE-3ADC-47BA-8A2E-7D4BDEEA94F3}" type="slidenum">
              <a:rPr lang="en-ZA" smtClean="0"/>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60FC0C-8B0B-4A8F-AC1A-FCFD2359F9D1}" type="datetimeFigureOut">
              <a:rPr lang="en-US" smtClean="0"/>
              <a:pPr/>
              <a:t>4/6/2014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FA0E7AE-3ADC-47BA-8A2E-7D4BDEEA94F3}" type="slidenum">
              <a:rPr lang="en-ZA" smtClean="0"/>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60FC0C-8B0B-4A8F-AC1A-FCFD2359F9D1}" type="datetimeFigureOut">
              <a:rPr lang="en-US" smtClean="0"/>
              <a:pPr/>
              <a:t>4/6/2014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FA0E7AE-3ADC-47BA-8A2E-7D4BDEEA94F3}"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60FC0C-8B0B-4A8F-AC1A-FCFD2359F9D1}" type="datetimeFigureOut">
              <a:rPr lang="en-US" smtClean="0"/>
              <a:pPr/>
              <a:t>4/6/2014</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A0E7AE-3ADC-47BA-8A2E-7D4BDEEA94F3}"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rcrimesinternational.files.wordpress.com/2011/09/human-rights2jpeg.jpg"/>
          <p:cNvPicPr>
            <a:picLocks noChangeAspect="1" noChangeArrowheads="1"/>
          </p:cNvPicPr>
          <p:nvPr/>
        </p:nvPicPr>
        <p:blipFill>
          <a:blip r:embed="rId2" cstate="print"/>
          <a:srcRect/>
          <a:stretch>
            <a:fillRect/>
          </a:stretch>
        </p:blipFill>
        <p:spPr bwMode="auto">
          <a:xfrm>
            <a:off x="-357222" y="0"/>
            <a:ext cx="9719185" cy="6858000"/>
          </a:xfrm>
          <a:prstGeom prst="rect">
            <a:avLst/>
          </a:prstGeom>
          <a:noFill/>
        </p:spPr>
      </p:pic>
      <p:sp>
        <p:nvSpPr>
          <p:cNvPr id="3" name="Rectangle 2"/>
          <p:cNvSpPr/>
          <p:nvPr/>
        </p:nvSpPr>
        <p:spPr>
          <a:xfrm>
            <a:off x="4479635" y="71414"/>
            <a:ext cx="184731"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sz="8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th02.deviantart.net/fs71/PRE/i/2010/330/2/a/human_rights_by_marlonsaquing-d33mp3q.jpg"/>
          <p:cNvPicPr>
            <a:picLocks noChangeAspect="1" noChangeArrowheads="1"/>
          </p:cNvPicPr>
          <p:nvPr/>
        </p:nvPicPr>
        <p:blipFill>
          <a:blip r:embed="rId2" cstate="print"/>
          <a:srcRect t="17097" b="32751"/>
          <a:stretch>
            <a:fillRect/>
          </a:stretch>
        </p:blipFill>
        <p:spPr bwMode="auto">
          <a:xfrm>
            <a:off x="-428628" y="-1"/>
            <a:ext cx="9786974" cy="693073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t3.gstatic.com/images?q=tbn:ANd9GcTryz-kDBw41_hyrten6j7TcEVfQN8NcNmIGnMlB39RthA7wO4BlgOP_xlsRQ"/>
          <p:cNvPicPr>
            <a:picLocks noChangeAspect="1" noChangeArrowheads="1"/>
          </p:cNvPicPr>
          <p:nvPr/>
        </p:nvPicPr>
        <p:blipFill>
          <a:blip r:embed="rId2" cstate="print"/>
          <a:srcRect/>
          <a:stretch>
            <a:fillRect/>
          </a:stretch>
        </p:blipFill>
        <p:spPr bwMode="auto">
          <a:xfrm>
            <a:off x="0" y="2571744"/>
            <a:ext cx="4199145" cy="4143404"/>
          </a:xfrm>
          <a:prstGeom prst="rect">
            <a:avLst/>
          </a:prstGeom>
          <a:noFill/>
        </p:spPr>
      </p:pic>
      <p:sp>
        <p:nvSpPr>
          <p:cNvPr id="3" name="Rectangle 2"/>
          <p:cNvSpPr/>
          <p:nvPr/>
        </p:nvSpPr>
        <p:spPr>
          <a:xfrm>
            <a:off x="181574" y="-24"/>
            <a:ext cx="8780865" cy="2800767"/>
          </a:xfrm>
          <a:prstGeom prst="rect">
            <a:avLst/>
          </a:prstGeom>
          <a:noFill/>
        </p:spPr>
        <p:txBody>
          <a:bodyPr wrap="none" lIns="91440" tIns="45720" rIns="91440" bIns="45720">
            <a:spAutoFit/>
          </a:bodyPr>
          <a:lstStyle/>
          <a:p>
            <a:pPr algn="ctr"/>
            <a:r>
              <a:rPr lang="en-US" sz="8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WHAT ARE </a:t>
            </a:r>
          </a:p>
          <a:p>
            <a:pPr algn="ctr"/>
            <a:r>
              <a:rPr lang="en-US" sz="8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HUMAN RIGHTS?</a:t>
            </a:r>
            <a:endParaRPr lang="en-US" sz="8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4" name="Rectangle 3"/>
          <p:cNvSpPr/>
          <p:nvPr/>
        </p:nvSpPr>
        <p:spPr>
          <a:xfrm>
            <a:off x="3929058" y="2619461"/>
            <a:ext cx="5214942" cy="4154984"/>
          </a:xfrm>
          <a:prstGeom prst="rect">
            <a:avLst/>
          </a:prstGeom>
        </p:spPr>
        <p:txBody>
          <a:bodyPr wrap="square">
            <a:spAutoFit/>
          </a:bodyPr>
          <a:lstStyle/>
          <a:p>
            <a:r>
              <a:rPr lang="en-ZA" sz="2400" dirty="0" smtClean="0"/>
              <a:t>human rights </a:t>
            </a:r>
          </a:p>
          <a:p>
            <a:r>
              <a:rPr lang="en-ZA" sz="2400" i="1" dirty="0" err="1" smtClean="0"/>
              <a:t>pl.n</a:t>
            </a:r>
            <a:r>
              <a:rPr lang="en-ZA" sz="2400" i="1" dirty="0" smtClean="0"/>
              <a:t>.</a:t>
            </a:r>
            <a:r>
              <a:rPr lang="en-ZA" sz="2400" dirty="0" smtClean="0"/>
              <a:t> </a:t>
            </a:r>
          </a:p>
          <a:p>
            <a:endParaRPr lang="en-ZA" sz="2400" dirty="0"/>
          </a:p>
          <a:p>
            <a:r>
              <a:rPr lang="en-ZA" sz="2400" dirty="0" smtClean="0"/>
              <a:t>The basic rights and freedoms to which all humans are entitled, often held to include the right to life and liberty, freedom of thought and expression, and equality before the law.</a:t>
            </a:r>
          </a:p>
          <a:p>
            <a:endParaRPr lang="en-ZA" sz="2400" dirty="0"/>
          </a:p>
          <a:p>
            <a:r>
              <a:rPr lang="en-ZA" sz="2400" dirty="0" smtClean="0"/>
              <a:t>http://www.thefreedictionary.com/human+rights</a:t>
            </a:r>
            <a:endParaRPr lang="en-ZA"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42844" y="285731"/>
          <a:ext cx="8786842" cy="6429417"/>
        </p:xfrm>
        <a:graphic>
          <a:graphicData uri="http://schemas.openxmlformats.org/drawingml/2006/table">
            <a:tbl>
              <a:tblPr/>
              <a:tblGrid>
                <a:gridCol w="1632161"/>
                <a:gridCol w="7154681"/>
              </a:tblGrid>
              <a:tr h="443408">
                <a:tc>
                  <a:txBody>
                    <a:bodyPr/>
                    <a:lstStyle/>
                    <a:p>
                      <a:pPr algn="l">
                        <a:spcAft>
                          <a:spcPts val="0"/>
                        </a:spcAft>
                      </a:pPr>
                      <a:endParaRPr lang="en-US" sz="1400" dirty="0">
                        <a:latin typeface="Times New Roman"/>
                        <a:ea typeface="Times New Roman"/>
                        <a:cs typeface="Times New Roman"/>
                      </a:endParaRPr>
                    </a:p>
                    <a:p>
                      <a:pPr algn="l">
                        <a:spcAft>
                          <a:spcPts val="0"/>
                        </a:spcAft>
                      </a:pPr>
                      <a:r>
                        <a:rPr lang="en-US" sz="1400" dirty="0">
                          <a:latin typeface="Times New Roman"/>
                          <a:ea typeface="Times New Roman"/>
                          <a:cs typeface="Times New Roman"/>
                        </a:rPr>
                        <a:t>Discrimination:</a:t>
                      </a:r>
                      <a:endParaRPr lang="en-ZA" sz="1400" dirty="0">
                        <a:latin typeface="Times New Roman"/>
                        <a:ea typeface="Times New Roman"/>
                        <a:cs typeface="Times New Roman"/>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a:latin typeface="Times New Roman"/>
                          <a:ea typeface="Times New Roman"/>
                          <a:cs typeface="Times New Roman"/>
                        </a:rPr>
                        <a:t>the action of discriminating against people; bigotry, intolerance, prejudice.</a:t>
                      </a:r>
                      <a:endParaRPr lang="en-ZA" sz="1400">
                        <a:latin typeface="Times New Roman"/>
                        <a:ea typeface="Times New Roman"/>
                        <a:cs typeface="Times New Roman"/>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408">
                <a:tc>
                  <a:txBody>
                    <a:bodyPr/>
                    <a:lstStyle/>
                    <a:p>
                      <a:pPr algn="l">
                        <a:spcAft>
                          <a:spcPts val="0"/>
                        </a:spcAft>
                      </a:pPr>
                      <a:r>
                        <a:rPr lang="en-US" sz="1400" dirty="0">
                          <a:latin typeface="Times New Roman"/>
                          <a:ea typeface="Times New Roman"/>
                          <a:cs typeface="Times New Roman"/>
                        </a:rPr>
                        <a:t>Discriminate:</a:t>
                      </a:r>
                      <a:endParaRPr lang="en-ZA" sz="1400" dirty="0">
                        <a:latin typeface="Times New Roman"/>
                        <a:ea typeface="Times New Roman"/>
                        <a:cs typeface="Times New Roman"/>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a:latin typeface="Times New Roman"/>
                          <a:ea typeface="Times New Roman"/>
                          <a:cs typeface="Times New Roman"/>
                        </a:rPr>
                        <a:t>make an unjust distinction in the treatment of different categories of people, especially on the grounds of race, sex or age.</a:t>
                      </a:r>
                      <a:endParaRPr lang="en-ZA" sz="1400">
                        <a:latin typeface="Times New Roman"/>
                        <a:ea typeface="Times New Roman"/>
                        <a:cs typeface="Times New Roman"/>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408">
                <a:tc>
                  <a:txBody>
                    <a:bodyPr/>
                    <a:lstStyle/>
                    <a:p>
                      <a:pPr algn="l">
                        <a:spcAft>
                          <a:spcPts val="0"/>
                        </a:spcAft>
                      </a:pPr>
                      <a:endParaRPr lang="en-US" sz="1400">
                        <a:latin typeface="Times New Roman"/>
                        <a:ea typeface="Times New Roman"/>
                        <a:cs typeface="Times New Roman"/>
                      </a:endParaRPr>
                    </a:p>
                    <a:p>
                      <a:pPr algn="l">
                        <a:spcAft>
                          <a:spcPts val="0"/>
                        </a:spcAft>
                      </a:pPr>
                      <a:r>
                        <a:rPr lang="en-US" sz="1400">
                          <a:latin typeface="Times New Roman"/>
                          <a:ea typeface="Times New Roman"/>
                          <a:cs typeface="Times New Roman"/>
                        </a:rPr>
                        <a:t>Prejudice:</a:t>
                      </a:r>
                      <a:endParaRPr lang="en-ZA" sz="1400">
                        <a:latin typeface="Times New Roman"/>
                        <a:ea typeface="Times New Roman"/>
                        <a:cs typeface="Times New Roman"/>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dirty="0">
                          <a:latin typeface="Times New Roman"/>
                          <a:ea typeface="Times New Roman"/>
                          <a:cs typeface="Times New Roman"/>
                        </a:rPr>
                        <a:t>preconceived opinion that is not based on truth or experience; unjust behaviour formed on such a basis.</a:t>
                      </a:r>
                      <a:endParaRPr lang="en-ZA" sz="1400" dirty="0">
                        <a:latin typeface="Times New Roman"/>
                        <a:ea typeface="Times New Roman"/>
                        <a:cs typeface="Times New Roman"/>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408">
                <a:tc>
                  <a:txBody>
                    <a:bodyPr/>
                    <a:lstStyle/>
                    <a:p>
                      <a:pPr algn="l">
                        <a:spcAft>
                          <a:spcPts val="0"/>
                        </a:spcAft>
                      </a:pPr>
                      <a:endParaRPr lang="en-US" sz="1400">
                        <a:latin typeface="Times New Roman"/>
                        <a:ea typeface="Times New Roman"/>
                        <a:cs typeface="Times New Roman"/>
                      </a:endParaRPr>
                    </a:p>
                    <a:p>
                      <a:pPr algn="l">
                        <a:spcAft>
                          <a:spcPts val="0"/>
                        </a:spcAft>
                      </a:pPr>
                      <a:r>
                        <a:rPr lang="en-US" sz="1400">
                          <a:latin typeface="Times New Roman"/>
                          <a:ea typeface="Times New Roman"/>
                          <a:cs typeface="Times New Roman"/>
                        </a:rPr>
                        <a:t>Preconceptions:</a:t>
                      </a:r>
                      <a:endParaRPr lang="en-ZA" sz="1400">
                        <a:latin typeface="Times New Roman"/>
                        <a:ea typeface="Times New Roman"/>
                        <a:cs typeface="Times New Roman"/>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dirty="0">
                          <a:latin typeface="Times New Roman"/>
                          <a:ea typeface="Times New Roman"/>
                          <a:cs typeface="Times New Roman"/>
                        </a:rPr>
                        <a:t>a preconceived idea or prejudice, formed before evidence for its truth or usefulness has been acquired.</a:t>
                      </a:r>
                      <a:endParaRPr lang="en-ZA" sz="1400" dirty="0">
                        <a:latin typeface="Times New Roman"/>
                        <a:ea typeface="Times New Roman"/>
                        <a:cs typeface="Times New Roman"/>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8521">
                <a:tc>
                  <a:txBody>
                    <a:bodyPr/>
                    <a:lstStyle/>
                    <a:p>
                      <a:pPr algn="l">
                        <a:spcAft>
                          <a:spcPts val="0"/>
                        </a:spcAft>
                      </a:pPr>
                      <a:endParaRPr lang="en-US" sz="1400">
                        <a:latin typeface="Times New Roman"/>
                        <a:ea typeface="Times New Roman"/>
                        <a:cs typeface="Times New Roman"/>
                      </a:endParaRPr>
                    </a:p>
                    <a:p>
                      <a:pPr algn="l">
                        <a:spcAft>
                          <a:spcPts val="0"/>
                        </a:spcAft>
                      </a:pPr>
                      <a:r>
                        <a:rPr lang="en-US" sz="1400">
                          <a:latin typeface="Times New Roman"/>
                          <a:ea typeface="Times New Roman"/>
                          <a:cs typeface="Times New Roman"/>
                        </a:rPr>
                        <a:t>Stereotype:</a:t>
                      </a:r>
                      <a:endParaRPr lang="en-ZA" sz="1400">
                        <a:latin typeface="Times New Roman"/>
                        <a:ea typeface="Times New Roman"/>
                        <a:cs typeface="Times New Roman"/>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dirty="0">
                          <a:latin typeface="Times New Roman"/>
                          <a:ea typeface="Times New Roman"/>
                          <a:cs typeface="Times New Roman"/>
                        </a:rPr>
                        <a:t>an oversimplified mental picture of a group of people who share certain characteristic qualities; often used in a negative sense; illogical yet deeply held beliefs that can only be changed through education; common stereotypes include various generalizations about arid predictions of behaviour based on racial groups, social status and wealth.</a:t>
                      </a:r>
                      <a:endParaRPr lang="en-ZA" sz="1400" dirty="0">
                        <a:latin typeface="Times New Roman"/>
                        <a:ea typeface="Times New Roman"/>
                        <a:cs typeface="Times New Roman"/>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408">
                <a:tc>
                  <a:txBody>
                    <a:bodyPr/>
                    <a:lstStyle/>
                    <a:p>
                      <a:pPr algn="l">
                        <a:spcAft>
                          <a:spcPts val="0"/>
                        </a:spcAft>
                      </a:pPr>
                      <a:endParaRPr lang="en-US" sz="1400">
                        <a:latin typeface="Times New Roman"/>
                        <a:ea typeface="Times New Roman"/>
                        <a:cs typeface="Times New Roman"/>
                      </a:endParaRPr>
                    </a:p>
                    <a:p>
                      <a:pPr algn="l">
                        <a:spcAft>
                          <a:spcPts val="0"/>
                        </a:spcAft>
                      </a:pPr>
                      <a:r>
                        <a:rPr lang="en-US" sz="1400">
                          <a:latin typeface="Times New Roman"/>
                          <a:ea typeface="Times New Roman"/>
                          <a:cs typeface="Times New Roman"/>
                        </a:rPr>
                        <a:t>Stereotyping:</a:t>
                      </a:r>
                      <a:endParaRPr lang="en-ZA" sz="1400">
                        <a:latin typeface="Times New Roman"/>
                        <a:ea typeface="Times New Roman"/>
                        <a:cs typeface="Times New Roman"/>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dirty="0">
                          <a:latin typeface="Times New Roman"/>
                          <a:ea typeface="Times New Roman"/>
                          <a:cs typeface="Times New Roman"/>
                        </a:rPr>
                        <a:t>when we make allegations or predictions of behaviour about a group of people who share something in common.</a:t>
                      </a:r>
                      <a:endParaRPr lang="en-ZA" sz="1400" dirty="0">
                        <a:latin typeface="Times New Roman"/>
                        <a:ea typeface="Times New Roman"/>
                        <a:cs typeface="Times New Roman"/>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408">
                <a:tc>
                  <a:txBody>
                    <a:bodyPr/>
                    <a:lstStyle/>
                    <a:p>
                      <a:pPr algn="l">
                        <a:spcAft>
                          <a:spcPts val="0"/>
                        </a:spcAft>
                      </a:pPr>
                      <a:endParaRPr lang="en-US" sz="1400">
                        <a:latin typeface="Times New Roman"/>
                        <a:ea typeface="Times New Roman"/>
                        <a:cs typeface="Times New Roman"/>
                      </a:endParaRPr>
                    </a:p>
                    <a:p>
                      <a:pPr algn="l">
                        <a:spcAft>
                          <a:spcPts val="0"/>
                        </a:spcAft>
                      </a:pPr>
                      <a:r>
                        <a:rPr lang="en-US" sz="1400">
                          <a:latin typeface="Times New Roman"/>
                          <a:ea typeface="Times New Roman"/>
                          <a:cs typeface="Times New Roman"/>
                        </a:rPr>
                        <a:t>Labels:</a:t>
                      </a:r>
                      <a:endParaRPr lang="en-ZA" sz="1400">
                        <a:latin typeface="Times New Roman"/>
                        <a:ea typeface="Times New Roman"/>
                        <a:cs typeface="Times New Roman"/>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dirty="0">
                          <a:latin typeface="Times New Roman"/>
                          <a:ea typeface="Times New Roman"/>
                          <a:cs typeface="Times New Roman"/>
                        </a:rPr>
                        <a:t>a classifying name applied to a person or thing, often with negative connotations; labels are often used for stereotypes.</a:t>
                      </a:r>
                      <a:endParaRPr lang="en-ZA" sz="1400" dirty="0">
                        <a:latin typeface="Times New Roman"/>
                        <a:ea typeface="Times New Roman"/>
                        <a:cs typeface="Times New Roman"/>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5112">
                <a:tc>
                  <a:txBody>
                    <a:bodyPr/>
                    <a:lstStyle/>
                    <a:p>
                      <a:pPr algn="l">
                        <a:spcAft>
                          <a:spcPts val="0"/>
                        </a:spcAft>
                      </a:pPr>
                      <a:endParaRPr lang="en-US" sz="1400">
                        <a:latin typeface="Times New Roman"/>
                        <a:ea typeface="Times New Roman"/>
                        <a:cs typeface="Times New Roman"/>
                      </a:endParaRPr>
                    </a:p>
                    <a:p>
                      <a:pPr algn="l">
                        <a:spcAft>
                          <a:spcPts val="0"/>
                        </a:spcAft>
                      </a:pPr>
                      <a:r>
                        <a:rPr lang="en-US" sz="1400">
                          <a:latin typeface="Times New Roman"/>
                          <a:ea typeface="Times New Roman"/>
                          <a:cs typeface="Times New Roman"/>
                        </a:rPr>
                        <a:t>The Bill of Rights:</a:t>
                      </a:r>
                      <a:endParaRPr lang="en-ZA" sz="1400">
                        <a:latin typeface="Times New Roman"/>
                        <a:ea typeface="Times New Roman"/>
                        <a:cs typeface="Times New Roman"/>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dirty="0">
                          <a:latin typeface="Times New Roman"/>
                          <a:ea typeface="Times New Roman"/>
                          <a:cs typeface="Times New Roman"/>
                        </a:rPr>
                        <a:t>legal statement of the rights given to everyone.</a:t>
                      </a:r>
                      <a:endParaRPr lang="en-ZA" sz="1400" dirty="0">
                        <a:latin typeface="Times New Roman"/>
                        <a:ea typeface="Times New Roman"/>
                        <a:cs typeface="Times New Roman"/>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408">
                <a:tc>
                  <a:txBody>
                    <a:bodyPr/>
                    <a:lstStyle/>
                    <a:p>
                      <a:pPr algn="l">
                        <a:spcAft>
                          <a:spcPts val="0"/>
                        </a:spcAft>
                      </a:pPr>
                      <a:endParaRPr lang="en-US" sz="1400">
                        <a:latin typeface="Times New Roman"/>
                        <a:ea typeface="Times New Roman"/>
                        <a:cs typeface="Times New Roman"/>
                      </a:endParaRPr>
                    </a:p>
                    <a:p>
                      <a:pPr algn="l">
                        <a:spcAft>
                          <a:spcPts val="0"/>
                        </a:spcAft>
                      </a:pPr>
                      <a:r>
                        <a:rPr lang="en-US" sz="1400">
                          <a:latin typeface="Times New Roman"/>
                          <a:ea typeface="Times New Roman"/>
                          <a:cs typeface="Times New Roman"/>
                        </a:rPr>
                        <a:t>Violate:</a:t>
                      </a:r>
                      <a:endParaRPr lang="en-ZA" sz="1400">
                        <a:latin typeface="Times New Roman"/>
                        <a:ea typeface="Times New Roman"/>
                        <a:cs typeface="Times New Roman"/>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dirty="0">
                          <a:latin typeface="Times New Roman"/>
                          <a:ea typeface="Times New Roman"/>
                          <a:cs typeface="Times New Roman"/>
                        </a:rPr>
                        <a:t>break or infringe or transgress a rule or formal agreement.</a:t>
                      </a:r>
                      <a:endParaRPr lang="en-ZA" sz="1400" dirty="0">
                        <a:latin typeface="Times New Roman"/>
                        <a:ea typeface="Times New Roman"/>
                        <a:cs typeface="Times New Roman"/>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704">
                <a:tc>
                  <a:txBody>
                    <a:bodyPr/>
                    <a:lstStyle/>
                    <a:p>
                      <a:pPr algn="l">
                        <a:spcAft>
                          <a:spcPts val="0"/>
                        </a:spcAft>
                      </a:pPr>
                      <a:r>
                        <a:rPr lang="en-US" sz="1400">
                          <a:latin typeface="Times New Roman"/>
                          <a:ea typeface="Times New Roman"/>
                          <a:cs typeface="Times New Roman"/>
                        </a:rPr>
                        <a:t>Human rights:</a:t>
                      </a:r>
                      <a:endParaRPr lang="en-ZA" sz="1400">
                        <a:latin typeface="Times New Roman"/>
                        <a:ea typeface="Times New Roman"/>
                        <a:cs typeface="Times New Roman"/>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dirty="0">
                          <a:latin typeface="Times New Roman"/>
                          <a:ea typeface="Times New Roman"/>
                          <a:cs typeface="Times New Roman"/>
                        </a:rPr>
                        <a:t>rights which are believed justifiably to belong to every person.</a:t>
                      </a:r>
                      <a:endParaRPr lang="en-ZA" sz="1400" dirty="0">
                        <a:latin typeface="Times New Roman"/>
                        <a:ea typeface="Times New Roman"/>
                        <a:cs typeface="Times New Roman"/>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408">
                <a:tc>
                  <a:txBody>
                    <a:bodyPr/>
                    <a:lstStyle/>
                    <a:p>
                      <a:pPr algn="l">
                        <a:spcAft>
                          <a:spcPts val="0"/>
                        </a:spcAft>
                      </a:pPr>
                      <a:endParaRPr lang="en-US" sz="1400">
                        <a:latin typeface="Times New Roman"/>
                        <a:ea typeface="Times New Roman"/>
                        <a:cs typeface="Times New Roman"/>
                      </a:endParaRPr>
                    </a:p>
                    <a:p>
                      <a:pPr algn="l">
                        <a:spcAft>
                          <a:spcPts val="0"/>
                        </a:spcAft>
                      </a:pPr>
                      <a:r>
                        <a:rPr lang="en-US" sz="1400">
                          <a:latin typeface="Times New Roman"/>
                          <a:ea typeface="Times New Roman"/>
                          <a:cs typeface="Times New Roman"/>
                        </a:rPr>
                        <a:t>Democracy:</a:t>
                      </a:r>
                      <a:endParaRPr lang="en-ZA" sz="1400">
                        <a:latin typeface="Times New Roman"/>
                        <a:ea typeface="Times New Roman"/>
                        <a:cs typeface="Times New Roman"/>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dirty="0">
                          <a:latin typeface="Times New Roman"/>
                          <a:ea typeface="Times New Roman"/>
                          <a:cs typeface="Times New Roman"/>
                        </a:rPr>
                        <a:t>a form of government in which the people have a voice in the exercise of power, typically through elected representatives.</a:t>
                      </a:r>
                      <a:endParaRPr lang="en-ZA" sz="1400" dirty="0">
                        <a:latin typeface="Times New Roman"/>
                        <a:ea typeface="Times New Roman"/>
                        <a:cs typeface="Times New Roman"/>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5112">
                <a:tc>
                  <a:txBody>
                    <a:bodyPr/>
                    <a:lstStyle/>
                    <a:p>
                      <a:pPr algn="l">
                        <a:spcAft>
                          <a:spcPts val="0"/>
                        </a:spcAft>
                      </a:pPr>
                      <a:endParaRPr lang="en-US" sz="1400">
                        <a:latin typeface="Times New Roman"/>
                        <a:ea typeface="Times New Roman"/>
                        <a:cs typeface="Times New Roman"/>
                      </a:endParaRPr>
                    </a:p>
                    <a:p>
                      <a:pPr algn="l">
                        <a:spcAft>
                          <a:spcPts val="0"/>
                        </a:spcAft>
                      </a:pPr>
                      <a:r>
                        <a:rPr lang="en-US" sz="1400">
                          <a:latin typeface="Times New Roman"/>
                          <a:ea typeface="Times New Roman"/>
                          <a:cs typeface="Times New Roman"/>
                        </a:rPr>
                        <a:t>Democratic processes:</a:t>
                      </a:r>
                      <a:endParaRPr lang="en-ZA" sz="1400">
                        <a:latin typeface="Times New Roman"/>
                        <a:ea typeface="Times New Roman"/>
                        <a:cs typeface="Times New Roman"/>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dirty="0">
                          <a:latin typeface="Times New Roman"/>
                          <a:ea typeface="Times New Roman"/>
                          <a:cs typeface="Times New Roman"/>
                        </a:rPr>
                        <a:t>processes or legal actions that can be taken to ensure that democracy is upheld, that human rights are not violated, ways of voicing public opinion.</a:t>
                      </a:r>
                      <a:endParaRPr lang="en-ZA" sz="1400" dirty="0">
                        <a:latin typeface="Times New Roman"/>
                        <a:ea typeface="Times New Roman"/>
                        <a:cs typeface="Times New Roman"/>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704">
                <a:tc>
                  <a:txBody>
                    <a:bodyPr/>
                    <a:lstStyle/>
                    <a:p>
                      <a:pPr algn="l">
                        <a:spcAft>
                          <a:spcPts val="0"/>
                        </a:spcAft>
                      </a:pPr>
                      <a:r>
                        <a:rPr lang="en-US" sz="1400">
                          <a:latin typeface="Times New Roman"/>
                          <a:ea typeface="Times New Roman"/>
                          <a:cs typeface="Times New Roman"/>
                        </a:rPr>
                        <a:t>Diversity:</a:t>
                      </a:r>
                      <a:endParaRPr lang="en-ZA" sz="1400">
                        <a:latin typeface="Times New Roman"/>
                        <a:ea typeface="Times New Roman"/>
                        <a:cs typeface="Times New Roman"/>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dirty="0">
                          <a:latin typeface="Times New Roman"/>
                          <a:ea typeface="Times New Roman"/>
                          <a:cs typeface="Times New Roman"/>
                        </a:rPr>
                        <a:t>being varied; a variety.</a:t>
                      </a:r>
                      <a:endParaRPr lang="en-ZA" sz="1400" dirty="0">
                        <a:latin typeface="Times New Roman"/>
                        <a:ea typeface="Times New Roman"/>
                        <a:cs typeface="Times New Roman"/>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g031"/>
          <p:cNvPicPr>
            <a:picLocks noChangeAspect="1" noChangeArrowheads="1"/>
          </p:cNvPicPr>
          <p:nvPr/>
        </p:nvPicPr>
        <p:blipFill>
          <a:blip r:embed="rId2" cstate="print"/>
          <a:srcRect l="12982" t="25765" r="16281" b="8076"/>
          <a:stretch>
            <a:fillRect/>
          </a:stretch>
        </p:blipFill>
        <p:spPr bwMode="auto">
          <a:xfrm>
            <a:off x="142844" y="71414"/>
            <a:ext cx="8929718" cy="753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pic>
        <p:nvPicPr>
          <p:cNvPr id="18433" name="Picture 1"/>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5672" y="71414"/>
            <a:ext cx="2932662"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ACTIVITY:</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9459" name="Rectangle 3"/>
          <p:cNvSpPr>
            <a:spLocks noChangeArrowheads="1"/>
          </p:cNvSpPr>
          <p:nvPr/>
        </p:nvSpPr>
        <p:spPr bwMode="auto">
          <a:xfrm>
            <a:off x="214282" y="2335121"/>
            <a:ext cx="8715436" cy="83099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ctr" defTabSz="914400" rtl="0" eaLnBrk="1" fontAlgn="base" latinLnBrk="0" hangingPunct="1">
              <a:lnSpc>
                <a:spcPct val="100000"/>
              </a:lnSpc>
              <a:spcBef>
                <a:spcPct val="0"/>
              </a:spcBef>
              <a:spcAft>
                <a:spcPct val="0"/>
              </a:spcAft>
              <a:buClrTx/>
              <a:buSzTx/>
              <a:buFontTx/>
              <a:buAutoNum type="arabicPeriod"/>
              <a:tabLst>
                <a:tab pos="3684588" algn="l"/>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Complete pg 57-61 in groups of 4-5</a:t>
            </a:r>
          </a:p>
          <a:p>
            <a:pPr marL="514350" marR="0" lvl="0" indent="-514350" algn="ctr" defTabSz="914400" rtl="0" eaLnBrk="1" fontAlgn="base" latinLnBrk="0" hangingPunct="1">
              <a:lnSpc>
                <a:spcPct val="100000"/>
              </a:lnSpc>
              <a:spcBef>
                <a:spcPct val="0"/>
              </a:spcBef>
              <a:spcAft>
                <a:spcPct val="0"/>
              </a:spcAft>
              <a:buClrTx/>
              <a:buSzTx/>
              <a:tabLst>
                <a:tab pos="3684588" algn="l"/>
              </a:tabLst>
            </a:pPr>
            <a:r>
              <a:rPr lang="en-US" sz="2400" b="1" dirty="0" smtClean="0">
                <a:latin typeface="Arial" pitchFamily="34" charset="0"/>
                <a:cs typeface="Arial" pitchFamily="34" charset="0"/>
              </a:rPr>
              <a:t>The campaigns will be displayed in class.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3"/>
          <p:cNvSpPr>
            <a:spLocks noChangeArrowheads="1"/>
          </p:cNvSpPr>
          <p:nvPr/>
        </p:nvSpPr>
        <p:spPr bwMode="auto">
          <a:xfrm>
            <a:off x="214282" y="3398134"/>
            <a:ext cx="8715436" cy="193899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3684588" algn="l"/>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Complete the following essay in your support work file: you can support or not support this statement:</a:t>
            </a:r>
          </a:p>
          <a:p>
            <a:pPr marL="0" marR="0" lvl="0" indent="0" algn="ctr" defTabSz="914400" rtl="0" eaLnBrk="1" fontAlgn="base" latinLnBrk="0" hangingPunct="1">
              <a:lnSpc>
                <a:spcPct val="100000"/>
              </a:lnSpc>
              <a:spcBef>
                <a:spcPct val="0"/>
              </a:spcBef>
              <a:spcAft>
                <a:spcPct val="0"/>
              </a:spcAft>
              <a:buClrTx/>
              <a:buSzTx/>
              <a:buFontTx/>
              <a:buNone/>
              <a:tabLst>
                <a:tab pos="3684588" algn="l"/>
              </a:tabLst>
            </a:pPr>
            <a:r>
              <a:rPr lang="en-US" sz="2400" b="1" dirty="0" smtClean="0">
                <a:latin typeface="Arial" pitchFamily="34" charset="0"/>
                <a:ea typeface="Times New Roman" pitchFamily="18" charset="0"/>
                <a:cs typeface="Arial" pitchFamily="34" charset="0"/>
              </a:rPr>
              <a:t>It’s the responsibility of the youth to ensure that human rights prevail and that inequality in South Africa ends for good.  </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395</Words>
  <Application>Microsoft Office PowerPoint</Application>
  <PresentationFormat>On-screen Show (4:3)</PresentationFormat>
  <Paragraphs>49</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Slide 1</vt:lpstr>
      <vt:lpstr>Slide 2</vt:lpstr>
      <vt:lpstr>Slide 3</vt:lpstr>
      <vt:lpstr>Slide 4</vt:lpstr>
      <vt:lpstr>Slide 5</vt:lpstr>
      <vt:lpstr>Slide 6</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briskowitz</dc:creator>
  <cp:lastModifiedBy>dwright</cp:lastModifiedBy>
  <cp:revision>12</cp:revision>
  <dcterms:created xsi:type="dcterms:W3CDTF">2012-03-27T07:46:47Z</dcterms:created>
  <dcterms:modified xsi:type="dcterms:W3CDTF">2014-04-06T11:52:47Z</dcterms:modified>
</cp:coreProperties>
</file>